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49"/>
  </p:notesMasterIdLst>
  <p:handoutMasterIdLst>
    <p:handoutMasterId r:id="rId50"/>
  </p:handoutMasterIdLst>
  <p:sldIdLst>
    <p:sldId id="449" r:id="rId2"/>
    <p:sldId id="822" r:id="rId3"/>
    <p:sldId id="829" r:id="rId4"/>
    <p:sldId id="728" r:id="rId5"/>
    <p:sldId id="729" r:id="rId6"/>
    <p:sldId id="760" r:id="rId7"/>
    <p:sldId id="786" r:id="rId8"/>
    <p:sldId id="782" r:id="rId9"/>
    <p:sldId id="800" r:id="rId10"/>
    <p:sldId id="801" r:id="rId11"/>
    <p:sldId id="787" r:id="rId12"/>
    <p:sldId id="803" r:id="rId13"/>
    <p:sldId id="783" r:id="rId14"/>
    <p:sldId id="805" r:id="rId15"/>
    <p:sldId id="806" r:id="rId16"/>
    <p:sldId id="810" r:id="rId17"/>
    <p:sldId id="811" r:id="rId18"/>
    <p:sldId id="807" r:id="rId19"/>
    <p:sldId id="809" r:id="rId20"/>
    <p:sldId id="808" r:id="rId21"/>
    <p:sldId id="812" r:id="rId22"/>
    <p:sldId id="824" r:id="rId23"/>
    <p:sldId id="826" r:id="rId24"/>
    <p:sldId id="831" r:id="rId25"/>
    <p:sldId id="827" r:id="rId26"/>
    <p:sldId id="815" r:id="rId27"/>
    <p:sldId id="816" r:id="rId28"/>
    <p:sldId id="804" r:id="rId29"/>
    <p:sldId id="820" r:id="rId30"/>
    <p:sldId id="832" r:id="rId31"/>
    <p:sldId id="306" r:id="rId32"/>
    <p:sldId id="833" r:id="rId33"/>
    <p:sldId id="834" r:id="rId34"/>
    <p:sldId id="836" r:id="rId35"/>
    <p:sldId id="835" r:id="rId36"/>
    <p:sldId id="349" r:id="rId37"/>
    <p:sldId id="599" r:id="rId38"/>
    <p:sldId id="579" r:id="rId39"/>
    <p:sldId id="594" r:id="rId40"/>
    <p:sldId id="600" r:id="rId41"/>
    <p:sldId id="554" r:id="rId42"/>
    <p:sldId id="552" r:id="rId43"/>
    <p:sldId id="644" r:id="rId44"/>
    <p:sldId id="672" r:id="rId45"/>
    <p:sldId id="256" r:id="rId46"/>
    <p:sldId id="799" r:id="rId47"/>
    <p:sldId id="838" r:id="rId48"/>
  </p:sldIdLst>
  <p:sldSz cx="12192000" cy="6858000"/>
  <p:notesSz cx="6642100" cy="9779000"/>
  <p:embeddedFontLst>
    <p:embeddedFont>
      <p:font typeface="Comic Sans MS" panose="030F0702030302020204" pitchFamily="66" charset="0"/>
      <p:regular r:id="rId51"/>
      <p:bold r:id="rId52"/>
      <p:italic r:id="rId53"/>
      <p:boldItalic r:id="rId54"/>
    </p:embeddedFont>
    <p:embeddedFont>
      <p:font typeface="Wingdings 2" panose="05020102010507070707" pitchFamily="18" charset="2"/>
      <p:regular r:id="rId55"/>
    </p:embeddedFont>
    <p:embeddedFont>
      <p:font typeface="Arial Narrow" panose="020B0606020202030204"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Times" panose="02020603050405020304" pitchFamily="18" charset="0"/>
      <p:regular r:id="rId64"/>
      <p:bold r:id="rId65"/>
      <p:italic r:id="rId66"/>
      <p:boldItalic r:id="rId67"/>
    </p:embeddedFont>
    <p:embeddedFont>
      <p:font typeface="Arial Unicode MS" panose="020B0604020202020204" pitchFamily="34" charset="-128"/>
      <p:regular r:id="rId68"/>
    </p:embeddedFont>
  </p:embeddedFont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a:ea typeface="+mn-ea"/>
        <a:cs typeface="Arial" charset="0"/>
      </a:defRPr>
    </a:lvl1pPr>
    <a:lvl2pPr marL="457200" algn="l" rtl="0" fontAlgn="base">
      <a:spcBef>
        <a:spcPct val="0"/>
      </a:spcBef>
      <a:spcAft>
        <a:spcPct val="0"/>
      </a:spcAft>
      <a:defRPr sz="2400" kern="1200">
        <a:solidFill>
          <a:schemeClr val="tx1"/>
        </a:solidFill>
        <a:latin typeface="Times"/>
        <a:ea typeface="+mn-ea"/>
        <a:cs typeface="Arial" charset="0"/>
      </a:defRPr>
    </a:lvl2pPr>
    <a:lvl3pPr marL="914400" algn="l" rtl="0" fontAlgn="base">
      <a:spcBef>
        <a:spcPct val="0"/>
      </a:spcBef>
      <a:spcAft>
        <a:spcPct val="0"/>
      </a:spcAft>
      <a:defRPr sz="2400" kern="1200">
        <a:solidFill>
          <a:schemeClr val="tx1"/>
        </a:solidFill>
        <a:latin typeface="Times"/>
        <a:ea typeface="+mn-ea"/>
        <a:cs typeface="Arial" charset="0"/>
      </a:defRPr>
    </a:lvl3pPr>
    <a:lvl4pPr marL="1371600" algn="l" rtl="0" fontAlgn="base">
      <a:spcBef>
        <a:spcPct val="0"/>
      </a:spcBef>
      <a:spcAft>
        <a:spcPct val="0"/>
      </a:spcAft>
      <a:defRPr sz="2400" kern="1200">
        <a:solidFill>
          <a:schemeClr val="tx1"/>
        </a:solidFill>
        <a:latin typeface="Times"/>
        <a:ea typeface="+mn-ea"/>
        <a:cs typeface="Arial" charset="0"/>
      </a:defRPr>
    </a:lvl4pPr>
    <a:lvl5pPr marL="1828800" algn="l" rtl="0" fontAlgn="base">
      <a:spcBef>
        <a:spcPct val="0"/>
      </a:spcBef>
      <a:spcAft>
        <a:spcPct val="0"/>
      </a:spcAft>
      <a:defRPr sz="2400" kern="1200">
        <a:solidFill>
          <a:schemeClr val="tx1"/>
        </a:solidFill>
        <a:latin typeface="Times"/>
        <a:ea typeface="+mn-ea"/>
        <a:cs typeface="Arial" charset="0"/>
      </a:defRPr>
    </a:lvl5pPr>
    <a:lvl6pPr marL="2286000" algn="l" defTabSz="914400" rtl="0" eaLnBrk="1" latinLnBrk="0" hangingPunct="1">
      <a:defRPr sz="2400" kern="1200">
        <a:solidFill>
          <a:schemeClr val="tx1"/>
        </a:solidFill>
        <a:latin typeface="Times"/>
        <a:ea typeface="+mn-ea"/>
        <a:cs typeface="Arial" charset="0"/>
      </a:defRPr>
    </a:lvl6pPr>
    <a:lvl7pPr marL="2743200" algn="l" defTabSz="914400" rtl="0" eaLnBrk="1" latinLnBrk="0" hangingPunct="1">
      <a:defRPr sz="2400" kern="1200">
        <a:solidFill>
          <a:schemeClr val="tx1"/>
        </a:solidFill>
        <a:latin typeface="Times"/>
        <a:ea typeface="+mn-ea"/>
        <a:cs typeface="Arial" charset="0"/>
      </a:defRPr>
    </a:lvl7pPr>
    <a:lvl8pPr marL="3200400" algn="l" defTabSz="914400" rtl="0" eaLnBrk="1" latinLnBrk="0" hangingPunct="1">
      <a:defRPr sz="2400" kern="1200">
        <a:solidFill>
          <a:schemeClr val="tx1"/>
        </a:solidFill>
        <a:latin typeface="Times"/>
        <a:ea typeface="+mn-ea"/>
        <a:cs typeface="Arial" charset="0"/>
      </a:defRPr>
    </a:lvl8pPr>
    <a:lvl9pPr marL="3657600" algn="l" defTabSz="914400" rtl="0" eaLnBrk="1" latinLnBrk="0" hangingPunct="1">
      <a:defRPr sz="2400" kern="1200">
        <a:solidFill>
          <a:schemeClr val="tx1"/>
        </a:solidFill>
        <a:latin typeface="Times"/>
        <a:ea typeface="+mn-ea"/>
        <a:cs typeface="Arial" charset="0"/>
      </a:defRPr>
    </a:lvl9pPr>
  </p:defaultTextStyle>
  <p:extLst>
    <p:ext uri="{EFAFB233-063F-42B5-8137-9DF3F51BA10A}">
      <p15:sldGuideLst xmlns:p15="http://schemas.microsoft.com/office/powerpoint/2012/main">
        <p15:guide id="1" orient="horz" pos="2180">
          <p15:clr>
            <a:srgbClr val="A4A3A4"/>
          </p15:clr>
        </p15:guide>
        <p15:guide id="2" pos="3840">
          <p15:clr>
            <a:srgbClr val="A4A3A4"/>
          </p15:clr>
        </p15:guide>
      </p15:sldGuideLst>
    </p:ext>
    <p:ext uri="{2D200454-40CA-4A62-9FC3-DE9A4176ACB9}">
      <p15:notesGuideLst xmlns:p15="http://schemas.microsoft.com/office/powerpoint/2012/main">
        <p15:guide id="1" orient="horz" pos="3080">
          <p15:clr>
            <a:srgbClr val="A4A3A4"/>
          </p15:clr>
        </p15:guide>
        <p15:guide id="2" pos="209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80808"/>
    <a:srgbClr val="D2FEE8"/>
    <a:srgbClr val="006866"/>
    <a:srgbClr val="F71301"/>
    <a:srgbClr val="00CCFF"/>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29" autoAdjust="0"/>
  </p:normalViewPr>
  <p:slideViewPr>
    <p:cSldViewPr snapToGrid="0">
      <p:cViewPr varScale="1">
        <p:scale>
          <a:sx n="99" d="100"/>
          <a:sy n="99" d="100"/>
        </p:scale>
        <p:origin x="126" y="84"/>
      </p:cViewPr>
      <p:guideLst>
        <p:guide orient="horz" pos="218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8" d="100"/>
        <a:sy n="108" d="100"/>
      </p:scale>
      <p:origin x="0" y="0"/>
    </p:cViewPr>
  </p:sorterViewPr>
  <p:notesViewPr>
    <p:cSldViewPr snapToGrid="0">
      <p:cViewPr varScale="1">
        <p:scale>
          <a:sx n="35" d="100"/>
          <a:sy n="35" d="100"/>
        </p:scale>
        <p:origin x="-1536" y="-84"/>
      </p:cViewPr>
      <p:guideLst>
        <p:guide orient="horz" pos="3080"/>
        <p:guide pos="209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handoutMaster" Target="handoutMasters/handoutMaster1.xml"/><Relationship Id="rId5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943225" y="9317038"/>
            <a:ext cx="757238" cy="254000"/>
          </a:xfrm>
          <a:prstGeom prst="rect">
            <a:avLst/>
          </a:prstGeom>
          <a:noFill/>
          <a:ln>
            <a:noFill/>
          </a:ln>
          <a:effectLst/>
          <a:extLst/>
        </p:spPr>
        <p:txBody>
          <a:bodyPr wrap="none" lIns="87312" tIns="44450" rIns="87312" bIns="44450">
            <a:spAutoFit/>
          </a:bodyPr>
          <a:lstStyle/>
          <a:p>
            <a:pPr algn="ctr" defTabSz="868363" eaLnBrk="0" hangingPunct="0">
              <a:lnSpc>
                <a:spcPct val="90000"/>
              </a:lnSpc>
              <a:defRPr/>
            </a:pPr>
            <a:r>
              <a:rPr lang="fr-FR" sz="1200">
                <a:latin typeface="Arial" pitchFamily="34" charset="0"/>
                <a:cs typeface="+mn-cs"/>
              </a:rPr>
              <a:t>Page </a:t>
            </a:r>
            <a:fld id="{53417CCE-3966-4122-A0B1-B0CC7545412D}" type="slidenum">
              <a:rPr lang="fr-FR" sz="1200">
                <a:latin typeface="Arial" pitchFamily="34" charset="0"/>
                <a:cs typeface="+mn-cs"/>
              </a:rPr>
              <a:pPr algn="ctr" defTabSz="868363" eaLnBrk="0" hangingPunct="0">
                <a:lnSpc>
                  <a:spcPct val="90000"/>
                </a:lnSpc>
                <a:defRPr/>
              </a:pPr>
              <a:t>‹#›</a:t>
            </a:fld>
            <a:endParaRPr lang="fr-FR" sz="1200">
              <a:latin typeface="Arial" pitchFamily="34" charset="0"/>
              <a:cs typeface="+mn-cs"/>
            </a:endParaRPr>
          </a:p>
        </p:txBody>
      </p:sp>
    </p:spTree>
    <p:extLst>
      <p:ext uri="{BB962C8B-B14F-4D97-AF65-F5344CB8AC3E}">
        <p14:creationId xmlns:p14="http://schemas.microsoft.com/office/powerpoint/2010/main" val="1991857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943225" y="9317038"/>
            <a:ext cx="757238" cy="254000"/>
          </a:xfrm>
          <a:prstGeom prst="rect">
            <a:avLst/>
          </a:prstGeom>
          <a:noFill/>
          <a:ln>
            <a:noFill/>
          </a:ln>
          <a:effectLst/>
          <a:extLst/>
        </p:spPr>
        <p:txBody>
          <a:bodyPr wrap="none" lIns="87312" tIns="44450" rIns="87312" bIns="44450">
            <a:spAutoFit/>
          </a:bodyPr>
          <a:lstStyle/>
          <a:p>
            <a:pPr algn="ctr" defTabSz="868363" eaLnBrk="0" hangingPunct="0">
              <a:lnSpc>
                <a:spcPct val="90000"/>
              </a:lnSpc>
              <a:defRPr/>
            </a:pPr>
            <a:r>
              <a:rPr lang="fr-FR" sz="1200">
                <a:latin typeface="Arial" pitchFamily="34" charset="0"/>
                <a:cs typeface="+mn-cs"/>
              </a:rPr>
              <a:t>Page </a:t>
            </a:r>
            <a:fld id="{E5D1F8CA-917A-4FC9-8D7B-631133AE9BF8}" type="slidenum">
              <a:rPr lang="fr-FR" sz="1200">
                <a:latin typeface="Arial" pitchFamily="34" charset="0"/>
                <a:cs typeface="+mn-cs"/>
              </a:rPr>
              <a:pPr algn="ctr" defTabSz="868363" eaLnBrk="0" hangingPunct="0">
                <a:lnSpc>
                  <a:spcPct val="90000"/>
                </a:lnSpc>
                <a:defRPr/>
              </a:pPr>
              <a:t>‹#›</a:t>
            </a:fld>
            <a:endParaRPr lang="fr-FR" sz="1200">
              <a:latin typeface="Arial" pitchFamily="34" charset="0"/>
              <a:cs typeface="+mn-cs"/>
            </a:endParaRPr>
          </a:p>
        </p:txBody>
      </p:sp>
      <p:sp>
        <p:nvSpPr>
          <p:cNvPr id="14339" name="Rectangle 3"/>
          <p:cNvSpPr>
            <a:spLocks noGrp="1" noRot="1" noChangeAspect="1" noChangeArrowheads="1" noTextEdit="1"/>
          </p:cNvSpPr>
          <p:nvPr>
            <p:ph type="sldImg" idx="2"/>
          </p:nvPr>
        </p:nvSpPr>
        <p:spPr bwMode="auto">
          <a:xfrm>
            <a:off x="285750" y="858838"/>
            <a:ext cx="6070600" cy="3416300"/>
          </a:xfrm>
          <a:prstGeom prst="rect">
            <a:avLst/>
          </a:prstGeom>
          <a:noFill/>
          <a:ln w="12700">
            <a:solidFill>
              <a:schemeClr val="tx1"/>
            </a:solidFill>
            <a:miter lim="800000"/>
            <a:headEnd/>
            <a:tailEnd/>
          </a:ln>
        </p:spPr>
      </p:sp>
      <p:sp>
        <p:nvSpPr>
          <p:cNvPr id="2052" name="Rectangle 4"/>
          <p:cNvSpPr>
            <a:spLocks noGrp="1" noChangeArrowheads="1"/>
          </p:cNvSpPr>
          <p:nvPr>
            <p:ph type="body" sz="quarter" idx="3"/>
          </p:nvPr>
        </p:nvSpPr>
        <p:spPr bwMode="auto">
          <a:xfrm>
            <a:off x="885825" y="4646613"/>
            <a:ext cx="4870450" cy="412115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fr-FR" noProof="0"/>
              <a:t>Corps du texte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Tree>
    <p:extLst>
      <p:ext uri="{BB962C8B-B14F-4D97-AF65-F5344CB8AC3E}">
        <p14:creationId xmlns:p14="http://schemas.microsoft.com/office/powerpoint/2010/main" val="2132722501"/>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0EBA1BC5-F44F-4F54-A4B6-F6746E62E827}" type="slidenum">
              <a:rPr lang="en-US" altLang="en-US"/>
              <a:pPr eaLnBrk="0" hangingPunct="0"/>
              <a:t>31</a:t>
            </a:fld>
            <a:endParaRPr lang="en-US" altLang="en-US"/>
          </a:p>
        </p:txBody>
      </p:sp>
      <p:sp>
        <p:nvSpPr>
          <p:cNvPr id="48130" name="Rectangle 2"/>
          <p:cNvSpPr>
            <a:spLocks noGrp="1" noRot="1" noChangeAspect="1" noChangeArrowheads="1" noTextEdit="1"/>
          </p:cNvSpPr>
          <p:nvPr>
            <p:ph type="sldImg"/>
          </p:nvPr>
        </p:nvSpPr>
        <p:spPr>
          <a:xfrm>
            <a:off x="409575" y="698500"/>
            <a:ext cx="6202363" cy="3489325"/>
          </a:xfrm>
          <a:ln/>
        </p:spPr>
      </p:sp>
      <p:sp>
        <p:nvSpPr>
          <p:cNvPr id="4813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74227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959F4418-E47C-4C36-B0E4-4CB1D8E8BF08}" type="slidenum">
              <a:rPr lang="en-US" altLang="en-US"/>
              <a:pPr eaLnBrk="0" hangingPunct="0"/>
              <a:t>36</a:t>
            </a:fld>
            <a:endParaRPr lang="en-US" altLang="en-US"/>
          </a:p>
        </p:txBody>
      </p:sp>
      <p:sp>
        <p:nvSpPr>
          <p:cNvPr id="54274" name="Rectangle 2"/>
          <p:cNvSpPr>
            <a:spLocks noGrp="1" noRot="1" noChangeAspect="1" noChangeArrowheads="1" noTextEdit="1"/>
          </p:cNvSpPr>
          <p:nvPr>
            <p:ph type="sldImg"/>
          </p:nvPr>
        </p:nvSpPr>
        <p:spPr>
          <a:xfrm>
            <a:off x="409575" y="698500"/>
            <a:ext cx="6202363" cy="3489325"/>
          </a:xfrm>
          <a:ln/>
        </p:spPr>
      </p:sp>
      <p:sp>
        <p:nvSpPr>
          <p:cNvPr id="5427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47570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1FFBE6C9-C6A0-4EAD-B961-B636AA1C5C9F}" type="slidenum">
              <a:rPr lang="en-US" altLang="en-US"/>
              <a:pPr eaLnBrk="0" hangingPunct="0"/>
              <a:t>37</a:t>
            </a:fld>
            <a:endParaRPr lang="en-US" altLang="en-US"/>
          </a:p>
        </p:txBody>
      </p:sp>
      <p:sp>
        <p:nvSpPr>
          <p:cNvPr id="56322" name="Rectangle 2"/>
          <p:cNvSpPr>
            <a:spLocks noGrp="1" noRot="1" noChangeAspect="1" noChangeArrowheads="1" noTextEdit="1"/>
          </p:cNvSpPr>
          <p:nvPr>
            <p:ph type="sldImg"/>
          </p:nvPr>
        </p:nvSpPr>
        <p:spPr>
          <a:xfrm>
            <a:off x="409575" y="698500"/>
            <a:ext cx="6202363" cy="3489325"/>
          </a:xfrm>
          <a:ln/>
        </p:spPr>
      </p:sp>
      <p:sp>
        <p:nvSpPr>
          <p:cNvPr id="5632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76349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7F628DEF-1C66-49F4-8A62-AB02FAF32640}" type="slidenum">
              <a:rPr lang="en-US" altLang="en-US"/>
              <a:pPr eaLnBrk="0" hangingPunct="0"/>
              <a:t>38</a:t>
            </a:fld>
            <a:endParaRPr lang="en-US" altLang="en-US"/>
          </a:p>
        </p:txBody>
      </p:sp>
      <p:sp>
        <p:nvSpPr>
          <p:cNvPr id="58370" name="Rectangle 2"/>
          <p:cNvSpPr>
            <a:spLocks noGrp="1" noRot="1" noChangeAspect="1" noChangeArrowheads="1" noTextEdit="1"/>
          </p:cNvSpPr>
          <p:nvPr>
            <p:ph type="sldImg"/>
          </p:nvPr>
        </p:nvSpPr>
        <p:spPr>
          <a:xfrm>
            <a:off x="409575" y="698500"/>
            <a:ext cx="6202363" cy="3489325"/>
          </a:xfrm>
          <a:ln/>
        </p:spPr>
      </p:sp>
      <p:sp>
        <p:nvSpPr>
          <p:cNvPr id="5837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3951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9D641901-A94C-42B9-9D74-ACB89B8B42D2}" type="slidenum">
              <a:rPr lang="en-US" altLang="en-US"/>
              <a:pPr eaLnBrk="0" hangingPunct="0"/>
              <a:t>39</a:t>
            </a:fld>
            <a:endParaRPr lang="en-US" altLang="en-US"/>
          </a:p>
        </p:txBody>
      </p:sp>
      <p:sp>
        <p:nvSpPr>
          <p:cNvPr id="60418" name="Rectangle 2"/>
          <p:cNvSpPr>
            <a:spLocks noGrp="1" noRot="1" noChangeAspect="1" noChangeArrowheads="1" noTextEdit="1"/>
          </p:cNvSpPr>
          <p:nvPr>
            <p:ph type="sldImg"/>
          </p:nvPr>
        </p:nvSpPr>
        <p:spPr>
          <a:xfrm>
            <a:off x="409575" y="698500"/>
            <a:ext cx="6202363" cy="3489325"/>
          </a:xfrm>
          <a:ln/>
        </p:spPr>
      </p:sp>
      <p:sp>
        <p:nvSpPr>
          <p:cNvPr id="6041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80808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B9CF20BF-7F67-4C28-BA95-8E498DFABA46}" type="slidenum">
              <a:rPr lang="en-US" altLang="en-US"/>
              <a:pPr eaLnBrk="0" hangingPunct="0"/>
              <a:t>40</a:t>
            </a:fld>
            <a:endParaRPr lang="en-US" altLang="en-US"/>
          </a:p>
        </p:txBody>
      </p:sp>
      <p:sp>
        <p:nvSpPr>
          <p:cNvPr id="62466" name="Rectangle 2"/>
          <p:cNvSpPr>
            <a:spLocks noGrp="1" noRot="1" noChangeAspect="1" noChangeArrowheads="1" noTextEdit="1"/>
          </p:cNvSpPr>
          <p:nvPr>
            <p:ph type="sldImg"/>
          </p:nvPr>
        </p:nvSpPr>
        <p:spPr>
          <a:xfrm>
            <a:off x="409575" y="698500"/>
            <a:ext cx="6202363" cy="3489325"/>
          </a:xfrm>
          <a:ln/>
        </p:spPr>
      </p:sp>
      <p:sp>
        <p:nvSpPr>
          <p:cNvPr id="62467" name="Rectangle 3"/>
          <p:cNvSpPr>
            <a:spLocks noGrp="1" noChangeArrowheads="1"/>
          </p:cNvSpPr>
          <p:nvPr>
            <p:ph type="body" idx="1"/>
          </p:nvPr>
        </p:nvSpPr>
        <p:spPr>
          <a:xfrm>
            <a:off x="701675" y="4419600"/>
            <a:ext cx="5616575" cy="4187825"/>
          </a:xfrm>
          <a:noFill/>
        </p:spPr>
        <p:txBody>
          <a:bodyPr/>
          <a:lstStyle/>
          <a:p>
            <a:endParaRPr lang="en-US" altLang="en-US" smtClean="0"/>
          </a:p>
        </p:txBody>
      </p:sp>
    </p:spTree>
    <p:extLst>
      <p:ext uri="{BB962C8B-B14F-4D97-AF65-F5344CB8AC3E}">
        <p14:creationId xmlns:p14="http://schemas.microsoft.com/office/powerpoint/2010/main" val="249967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6F731700-08EA-4EED-8047-F055ED401577}" type="slidenum">
              <a:rPr lang="en-US" altLang="en-US"/>
              <a:pPr eaLnBrk="0" hangingPunct="0"/>
              <a:t>41</a:t>
            </a:fld>
            <a:endParaRPr lang="en-US" altLang="en-US"/>
          </a:p>
        </p:txBody>
      </p:sp>
      <p:sp>
        <p:nvSpPr>
          <p:cNvPr id="64514" name="Rectangle 2"/>
          <p:cNvSpPr>
            <a:spLocks noGrp="1" noRot="1" noChangeAspect="1" noChangeArrowheads="1" noTextEdit="1"/>
          </p:cNvSpPr>
          <p:nvPr>
            <p:ph type="sldImg"/>
          </p:nvPr>
        </p:nvSpPr>
        <p:spPr>
          <a:xfrm>
            <a:off x="409575" y="698500"/>
            <a:ext cx="6202363" cy="3489325"/>
          </a:xfrm>
          <a:ln/>
        </p:spPr>
      </p:sp>
      <p:sp>
        <p:nvSpPr>
          <p:cNvPr id="6451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992996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F7D6F7FD-8C7D-47B9-AAFC-635BAF2CB55B}" type="slidenum">
              <a:rPr lang="en-US" altLang="en-US"/>
              <a:pPr eaLnBrk="0" hangingPunct="0"/>
              <a:t>42</a:t>
            </a:fld>
            <a:endParaRPr lang="en-US" altLang="en-US"/>
          </a:p>
        </p:txBody>
      </p:sp>
      <p:sp>
        <p:nvSpPr>
          <p:cNvPr id="66562" name="Rectangle 2"/>
          <p:cNvSpPr>
            <a:spLocks noGrp="1" noRot="1" noChangeAspect="1" noChangeArrowheads="1" noTextEdit="1"/>
          </p:cNvSpPr>
          <p:nvPr>
            <p:ph type="sldImg"/>
          </p:nvPr>
        </p:nvSpPr>
        <p:spPr>
          <a:xfrm>
            <a:off x="409575" y="698500"/>
            <a:ext cx="6202363" cy="3489325"/>
          </a:xfrm>
          <a:ln/>
        </p:spPr>
      </p:sp>
      <p:sp>
        <p:nvSpPr>
          <p:cNvPr id="6656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869691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p:spPr>
        <p:txBody>
          <a:bodyPr/>
          <a:lstStyle/>
          <a:p>
            <a:endParaRPr lang="en-US" smtClean="0"/>
          </a:p>
        </p:txBody>
      </p:sp>
      <p:sp>
        <p:nvSpPr>
          <p:cNvPr id="70659" name="Slide Number Placeholder 3"/>
          <p:cNvSpPr>
            <a:spLocks noGrp="1"/>
          </p:cNvSpPr>
          <p:nvPr>
            <p:ph type="sldNum" sz="quarter" idx="4294967295"/>
          </p:nvPr>
        </p:nvSpPr>
        <p:spPr bwMode="auto">
          <a:xfrm>
            <a:off x="0" y="0"/>
            <a:ext cx="0" cy="0"/>
          </a:xfrm>
          <a:prstGeom prst="rect">
            <a:avLst/>
          </a:prstGeom>
          <a:noFill/>
          <a:ln>
            <a:miter lim="800000"/>
            <a:headEnd/>
            <a:tailEnd/>
          </a:ln>
        </p:spPr>
        <p:txBody>
          <a:bodyPr/>
          <a:lstStyle/>
          <a:p>
            <a:pPr eaLnBrk="0" hangingPunct="0"/>
            <a:fld id="{A07405A3-87ED-4E8B-99F6-EFFD17708236}" type="slidenum">
              <a:rPr lang="en-US"/>
              <a:pPr eaLnBrk="0" hangingPunct="0"/>
              <a:t>45</a:t>
            </a:fld>
            <a:endParaRPr lang="en-US"/>
          </a:p>
        </p:txBody>
      </p:sp>
    </p:spTree>
    <p:extLst>
      <p:ext uri="{BB962C8B-B14F-4D97-AF65-F5344CB8AC3E}">
        <p14:creationId xmlns:p14="http://schemas.microsoft.com/office/powerpoint/2010/main" val="202733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398934" y="609600"/>
            <a:ext cx="2302933" cy="54864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490133" y="609600"/>
            <a:ext cx="6705600" cy="54864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extLst>
          </p:cNvPr>
          <p:cNvSpPr>
            <a:spLocks noGrp="1" noChangeArrowheads="1"/>
          </p:cNvSpPr>
          <p:nvPr>
            <p:ph type="dt" sz="half" idx="10"/>
          </p:nvPr>
        </p:nvSpPr>
        <p:spPr>
          <a:xfrm>
            <a:off x="0" y="0"/>
            <a:ext cx="0" cy="0"/>
          </a:xfrm>
        </p:spPr>
        <p:txBody>
          <a:bodyPr/>
          <a:lstStyle>
            <a:lvl1pPr eaLnBrk="0" hangingPunct="0">
              <a:defRPr>
                <a:latin typeface="Times" charset="0"/>
                <a:cs typeface="+mn-cs"/>
              </a:defRPr>
            </a:lvl1pPr>
          </a:lstStyle>
          <a:p>
            <a:pPr>
              <a:defRPr/>
            </a:pPr>
            <a:endParaRPr lang="en-US"/>
          </a:p>
        </p:txBody>
      </p:sp>
      <p:sp>
        <p:nvSpPr>
          <p:cNvPr id="4" name="Rectangle 5">
            <a:extLst>
              <a:ext uri="{FF2B5EF4-FFF2-40B4-BE49-F238E27FC236}"/>
            </a:extLst>
          </p:cNvPr>
          <p:cNvSpPr>
            <a:spLocks noGrp="1" noChangeArrowheads="1"/>
          </p:cNvSpPr>
          <p:nvPr>
            <p:ph type="ftr" sz="quarter" idx="11"/>
          </p:nvPr>
        </p:nvSpPr>
        <p:spPr>
          <a:xfrm>
            <a:off x="0" y="0"/>
            <a:ext cx="0" cy="0"/>
          </a:xfrm>
        </p:spPr>
        <p:txBody>
          <a:bodyPr/>
          <a:lstStyle>
            <a:lvl1pPr eaLnBrk="0" hangingPunct="0">
              <a:defRPr>
                <a:latin typeface="Times" charset="0"/>
                <a:cs typeface="+mn-cs"/>
              </a:defRPr>
            </a:lvl1pPr>
          </a:lstStyle>
          <a:p>
            <a:pPr>
              <a:defRPr/>
            </a:pPr>
            <a:endParaRPr lang="en-US"/>
          </a:p>
        </p:txBody>
      </p:sp>
      <p:sp>
        <p:nvSpPr>
          <p:cNvPr id="5" name="Rectangle 6">
            <a:extLst>
              <a:ext uri="{FF2B5EF4-FFF2-40B4-BE49-F238E27FC236}"/>
            </a:extLst>
          </p:cNvPr>
          <p:cNvSpPr>
            <a:spLocks noGrp="1" noChangeArrowheads="1"/>
          </p:cNvSpPr>
          <p:nvPr>
            <p:ph type="sldNum" sz="quarter" idx="12"/>
          </p:nvPr>
        </p:nvSpPr>
        <p:spPr>
          <a:xfrm>
            <a:off x="0" y="0"/>
            <a:ext cx="0" cy="0"/>
          </a:xfrm>
        </p:spPr>
        <p:txBody>
          <a:bodyPr/>
          <a:lstStyle>
            <a:lvl1pPr eaLnBrk="0" hangingPunct="0">
              <a:defRPr>
                <a:latin typeface="Times" charset="0"/>
                <a:cs typeface="+mn-cs"/>
              </a:defRPr>
            </a:lvl1pPr>
          </a:lstStyle>
          <a:p>
            <a:pPr>
              <a:defRPr/>
            </a:pPr>
            <a:fld id="{36A3BD6F-67F0-47A2-8020-15F18B8F85C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490133" y="1981200"/>
            <a:ext cx="45042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45042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path path="rect">
            <a:fillToRect l="100000" b="100000"/>
          </a:path>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68313" y="304800"/>
            <a:ext cx="11255375" cy="6248400"/>
          </a:xfrm>
          <a:prstGeom prst="rect">
            <a:avLst/>
          </a:prstGeom>
          <a:gradFill rotWithShape="0">
            <a:gsLst>
              <a:gs pos="0">
                <a:srgbClr val="010F73"/>
              </a:gs>
              <a:gs pos="100000">
                <a:srgbClr val="000739"/>
              </a:gs>
            </a:gsLst>
            <a:lin ang="5400000" scaled="1"/>
          </a:gradFill>
          <a:ln>
            <a:noFill/>
          </a:ln>
          <a:effectLst>
            <a:outerShdw dist="107763" dir="2700000" algn="ctr" rotWithShape="0">
              <a:schemeClr val="bg2"/>
            </a:outerShdw>
          </a:effectLst>
          <a:extLst/>
        </p:spPr>
        <p:txBody>
          <a:bodyPr wrap="none" anchor="ctr"/>
          <a:lstStyle/>
          <a:p>
            <a:pPr eaLnBrk="0" hangingPunct="0">
              <a:defRPr/>
            </a:pPr>
            <a:endParaRPr lang="fr-FR">
              <a:latin typeface="Times" charset="0"/>
              <a:cs typeface="+mn-cs"/>
            </a:endParaRPr>
          </a:p>
        </p:txBody>
      </p:sp>
      <p:sp>
        <p:nvSpPr>
          <p:cNvPr id="1027" name="Rectangle 3"/>
          <p:cNvSpPr>
            <a:spLocks noGrp="1" noChangeArrowheads="1"/>
          </p:cNvSpPr>
          <p:nvPr>
            <p:ph type="body" idx="1"/>
          </p:nvPr>
        </p:nvSpPr>
        <p:spPr bwMode="auto">
          <a:xfrm>
            <a:off x="1490663" y="1981200"/>
            <a:ext cx="9210675" cy="4114800"/>
          </a:xfrm>
          <a:prstGeom prst="rect">
            <a:avLst/>
          </a:prstGeom>
          <a:noFill/>
          <a:ln>
            <a:noFill/>
          </a:ln>
          <a:effectLst/>
          <a:extLst/>
        </p:spPr>
        <p:txBody>
          <a:bodyPr vert="horz" wrap="square" lIns="93662" tIns="46037" rIns="93662" bIns="46037" numCol="1" anchor="t" anchorCtr="0" compatLnSpc="1">
            <a:prstTxWarp prst="textNoShape">
              <a:avLst/>
            </a:prstTxWarp>
          </a:bodyPr>
          <a:lstStyle/>
          <a:p>
            <a:pPr lvl="0"/>
            <a:r>
              <a:rPr lang="fr-FR"/>
              <a:t>Corps du texte</a:t>
            </a:r>
          </a:p>
        </p:txBody>
      </p:sp>
      <p:sp>
        <p:nvSpPr>
          <p:cNvPr id="1028" name="Rectangle 4"/>
          <p:cNvSpPr>
            <a:spLocks noGrp="1" noChangeArrowheads="1"/>
          </p:cNvSpPr>
          <p:nvPr>
            <p:ph type="title"/>
          </p:nvPr>
        </p:nvSpPr>
        <p:spPr bwMode="auto">
          <a:xfrm>
            <a:off x="1490663" y="609600"/>
            <a:ext cx="9210675" cy="1143000"/>
          </a:xfrm>
          <a:prstGeom prst="rect">
            <a:avLst/>
          </a:prstGeom>
          <a:noFill/>
          <a:ln>
            <a:noFill/>
          </a:ln>
          <a:effectLst/>
          <a:extLst/>
        </p:spPr>
        <p:txBody>
          <a:bodyPr vert="horz" wrap="square" lIns="93662" tIns="46037" rIns="93662" bIns="46037" numCol="1" anchor="ctr" anchorCtr="0" compatLnSpc="1">
            <a:prstTxWarp prst="textNoShape">
              <a:avLst/>
            </a:prstTxWarp>
          </a:bodyPr>
          <a:lstStyle/>
          <a:p>
            <a:pPr lvl="0"/>
            <a:r>
              <a:rPr lang="fr-FR"/>
              <a:t>Titre de la diapositive</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zoom/>
  </p:transition>
  <p:txStyles>
    <p:titleStyle>
      <a:lvl1pPr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mj-lt"/>
          <a:ea typeface="+mj-ea"/>
          <a:cs typeface="+mj-cs"/>
        </a:defRPr>
      </a:lvl1pPr>
      <a:lvl2pPr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2pPr>
      <a:lvl3pPr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3pPr>
      <a:lvl4pPr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4pPr>
      <a:lvl5pPr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5pPr>
      <a:lvl6pPr marL="457200"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6pPr>
      <a:lvl7pPr marL="914400"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7pPr>
      <a:lvl8pPr marL="1371600"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8pPr>
      <a:lvl9pPr marL="1828800" algn="ctr" defTabSz="917575" rtl="0" eaLnBrk="0" fontAlgn="base" hangingPunct="0">
        <a:lnSpc>
          <a:spcPct val="90000"/>
        </a:lnSpc>
        <a:spcBef>
          <a:spcPct val="0"/>
        </a:spcBef>
        <a:spcAft>
          <a:spcPct val="0"/>
        </a:spcAft>
        <a:defRPr sz="4400" b="1">
          <a:solidFill>
            <a:srgbClr val="FFFFFF"/>
          </a:solidFill>
          <a:effectLst>
            <a:outerShdw blurRad="38100" dist="38100" dir="2700000" algn="tl">
              <a:srgbClr val="000000"/>
            </a:outerShdw>
          </a:effectLst>
          <a:latin typeface="Times" charset="0"/>
        </a:defRPr>
      </a:lvl9pPr>
    </p:titleStyle>
    <p:bodyStyle>
      <a:lvl1pPr marL="342900" indent="-342900" algn="l" defTabSz="917575" rtl="0" eaLnBrk="0" fontAlgn="base" hangingPunct="0">
        <a:lnSpc>
          <a:spcPct val="110000"/>
        </a:lnSpc>
        <a:spcBef>
          <a:spcPct val="40000"/>
        </a:spcBef>
        <a:spcAft>
          <a:spcPct val="0"/>
        </a:spcAft>
        <a:defRPr sz="3200" b="1">
          <a:solidFill>
            <a:srgbClr val="FEFF02"/>
          </a:solidFill>
          <a:effectLst>
            <a:outerShdw blurRad="38100" dist="38100" dir="2700000" algn="tl">
              <a:srgbClr val="000000"/>
            </a:outerShdw>
          </a:effectLst>
          <a:latin typeface="+mn-lt"/>
          <a:ea typeface="+mn-ea"/>
          <a:cs typeface="+mn-cs"/>
        </a:defRPr>
      </a:lvl1pPr>
      <a:lvl2pPr marL="688975" indent="-230188" algn="l" defTabSz="917575" rtl="0" eaLnBrk="0" fontAlgn="base" hangingPunct="0">
        <a:spcBef>
          <a:spcPct val="20000"/>
        </a:spcBef>
        <a:spcAft>
          <a:spcPct val="0"/>
        </a:spcAft>
        <a:buSzPct val="100000"/>
        <a:buChar char="–"/>
        <a:defRPr sz="2800">
          <a:solidFill>
            <a:schemeClr val="tx1"/>
          </a:solidFill>
          <a:latin typeface="+mn-lt"/>
        </a:defRPr>
      </a:lvl2pPr>
      <a:lvl3pPr marL="1149350" indent="-231775" algn="l" defTabSz="917575" rtl="0" eaLnBrk="0" fontAlgn="base" hangingPunct="0">
        <a:spcBef>
          <a:spcPct val="20000"/>
        </a:spcBef>
        <a:spcAft>
          <a:spcPct val="0"/>
        </a:spcAft>
        <a:buSzPct val="100000"/>
        <a:buChar char="•"/>
        <a:defRPr sz="2400">
          <a:solidFill>
            <a:schemeClr val="tx1"/>
          </a:solidFill>
          <a:latin typeface="+mn-lt"/>
        </a:defRPr>
      </a:lvl3pPr>
      <a:lvl4pPr marL="1549400" indent="-169863" algn="l" defTabSz="917575" rtl="0" eaLnBrk="0" fontAlgn="base" hangingPunct="0">
        <a:spcBef>
          <a:spcPct val="20000"/>
        </a:spcBef>
        <a:spcAft>
          <a:spcPct val="0"/>
        </a:spcAft>
        <a:buSzPct val="100000"/>
        <a:buChar char="–"/>
        <a:defRPr sz="2000">
          <a:solidFill>
            <a:schemeClr val="tx1"/>
          </a:solidFill>
          <a:latin typeface="+mn-lt"/>
        </a:defRPr>
      </a:lvl4pPr>
      <a:lvl5pPr marL="2011363" indent="-171450" algn="l" defTabSz="917575" rtl="0" eaLnBrk="0" fontAlgn="base" hangingPunct="0">
        <a:spcBef>
          <a:spcPct val="20000"/>
        </a:spcBef>
        <a:spcAft>
          <a:spcPct val="0"/>
        </a:spcAft>
        <a:buSzPct val="100000"/>
        <a:buChar char="»"/>
        <a:defRPr sz="2000">
          <a:solidFill>
            <a:schemeClr val="tx1"/>
          </a:solidFill>
          <a:latin typeface="+mn-lt"/>
        </a:defRPr>
      </a:lvl5pPr>
      <a:lvl6pPr marL="2468563" indent="-171450" algn="l" defTabSz="917575" rtl="0" eaLnBrk="0" fontAlgn="base" hangingPunct="0">
        <a:spcBef>
          <a:spcPct val="20000"/>
        </a:spcBef>
        <a:spcAft>
          <a:spcPct val="0"/>
        </a:spcAft>
        <a:buSzPct val="100000"/>
        <a:buChar char="»"/>
        <a:defRPr sz="2000">
          <a:solidFill>
            <a:schemeClr val="tx1"/>
          </a:solidFill>
          <a:latin typeface="+mn-lt"/>
        </a:defRPr>
      </a:lvl6pPr>
      <a:lvl7pPr marL="2925763" indent="-171450" algn="l" defTabSz="917575" rtl="0" eaLnBrk="0" fontAlgn="base" hangingPunct="0">
        <a:spcBef>
          <a:spcPct val="20000"/>
        </a:spcBef>
        <a:spcAft>
          <a:spcPct val="0"/>
        </a:spcAft>
        <a:buSzPct val="100000"/>
        <a:buChar char="»"/>
        <a:defRPr sz="2000">
          <a:solidFill>
            <a:schemeClr val="tx1"/>
          </a:solidFill>
          <a:latin typeface="+mn-lt"/>
        </a:defRPr>
      </a:lvl7pPr>
      <a:lvl8pPr marL="3382963" indent="-171450" algn="l" defTabSz="917575" rtl="0" eaLnBrk="0" fontAlgn="base" hangingPunct="0">
        <a:spcBef>
          <a:spcPct val="20000"/>
        </a:spcBef>
        <a:spcAft>
          <a:spcPct val="0"/>
        </a:spcAft>
        <a:buSzPct val="100000"/>
        <a:buChar char="»"/>
        <a:defRPr sz="2000">
          <a:solidFill>
            <a:schemeClr val="tx1"/>
          </a:solidFill>
          <a:latin typeface="+mn-lt"/>
        </a:defRPr>
      </a:lvl8pPr>
      <a:lvl9pPr marL="3840163" indent="-171450" algn="l" defTabSz="917575" rtl="0" eaLnBrk="0" fontAlgn="base" hangingPunct="0">
        <a:spcBef>
          <a:spcPct val="20000"/>
        </a:spcBef>
        <a:spcAft>
          <a:spcPct val="0"/>
        </a:spcAft>
        <a:buSzPct val="10000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3.wmf"/></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image" Target="../media/image62.jpg"/></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dx.doi.org/10.1016"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15799" y="300406"/>
            <a:ext cx="3594100" cy="1385887"/>
          </a:xfrm>
          <a:prstGeom prst="rect">
            <a:avLst/>
          </a:prstGeom>
          <a:noFill/>
        </p:spPr>
        <p:txBody>
          <a:bodyPr>
            <a:spAutoFit/>
          </a:bodyPr>
          <a:lstStyle/>
          <a:p>
            <a:pPr eaLnBrk="0" hangingPunct="0">
              <a:defRPr/>
            </a:pP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Originally</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presented</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in:</a:t>
            </a:r>
          </a:p>
          <a:p>
            <a:pPr eaLnBrk="0" hangingPunct="0">
              <a:defRPr/>
            </a:pP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The American Institute of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Ultrasound</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in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Medicine</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a:r>
            <a:br>
              <a:rPr lang="fr-FR" sz="1400" b="1" dirty="0">
                <a:solidFill>
                  <a:schemeClr val="accent5">
                    <a:lumMod val="20000"/>
                    <a:lumOff val="80000"/>
                  </a:schemeClr>
                </a:solidFill>
                <a:latin typeface="Arial Narrow" panose="020B0606020202030204" pitchFamily="34" charset="0"/>
                <a:cs typeface="Calibri" panose="020F0502020204030204" pitchFamily="34" charset="0"/>
              </a:rPr>
            </a:b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2015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PreConvention</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March 21- 25 Orlando</a:t>
            </a:r>
          </a:p>
          <a:p>
            <a:pPr eaLnBrk="0" hangingPunct="0">
              <a:defRPr/>
            </a:pPr>
            <a:r>
              <a:rPr lang="en-US" sz="1400" b="1" dirty="0" err="1">
                <a:solidFill>
                  <a:schemeClr val="accent5">
                    <a:lumMod val="20000"/>
                    <a:lumOff val="80000"/>
                  </a:schemeClr>
                </a:solidFill>
                <a:latin typeface="Arial Narrow" panose="020B0606020202030204" pitchFamily="34" charset="0"/>
                <a:cs typeface="Calibri" panose="020F0502020204030204" pitchFamily="34" charset="0"/>
              </a:rPr>
              <a:t>Elastography</a:t>
            </a:r>
            <a:r>
              <a:rPr lang="en-US" sz="1400" b="1" dirty="0">
                <a:solidFill>
                  <a:schemeClr val="accent5">
                    <a:lumMod val="20000"/>
                    <a:lumOff val="80000"/>
                  </a:schemeClr>
                </a:solidFill>
                <a:latin typeface="Arial Narrow" panose="020B0606020202030204" pitchFamily="34" charset="0"/>
                <a:cs typeface="Calibri" panose="020F0502020204030204" pitchFamily="34" charset="0"/>
              </a:rPr>
              <a:t>: State of the Art 2015 </a:t>
            </a:r>
            <a:r>
              <a:rPr lang="en-US" sz="1400" b="1" dirty="0">
                <a:solidFill>
                  <a:srgbClr val="00CCFF"/>
                </a:solidFill>
                <a:latin typeface="Arial Narrow" panose="020B0606020202030204" pitchFamily="34" charset="0"/>
                <a:cs typeface="Calibri" panose="020F0502020204030204" pitchFamily="34" charset="0"/>
              </a:rPr>
              <a:t/>
            </a:r>
            <a:br>
              <a:rPr lang="en-US" sz="1400" b="1" dirty="0">
                <a:solidFill>
                  <a:srgbClr val="00CCFF"/>
                </a:solidFill>
                <a:latin typeface="Arial Narrow" panose="020B0606020202030204" pitchFamily="34" charset="0"/>
                <a:cs typeface="Calibri" panose="020F0502020204030204" pitchFamily="34" charset="0"/>
              </a:rPr>
            </a:br>
            <a:endParaRPr lang="fr-FR" sz="1400" b="1" dirty="0">
              <a:solidFill>
                <a:srgbClr val="00CCFF"/>
              </a:solidFill>
              <a:latin typeface="Arial Narrow" panose="020B0606020202030204" pitchFamily="34" charset="0"/>
              <a:cs typeface="Calibri" panose="020F0502020204030204" pitchFamily="34" charset="0"/>
            </a:endParaRPr>
          </a:p>
          <a:p>
            <a:pPr eaLnBrk="0" hangingPunct="0">
              <a:defRPr/>
            </a:pPr>
            <a:endParaRPr lang="en-US" sz="1400" dirty="0">
              <a:latin typeface="Arial Narrow" panose="020B0606020202030204" pitchFamily="34" charset="0"/>
              <a:cs typeface="+mn-cs"/>
            </a:endParaRPr>
          </a:p>
        </p:txBody>
      </p:sp>
      <p:pic>
        <p:nvPicPr>
          <p:cNvPr id="16387" name="Picture 2"/>
          <p:cNvPicPr>
            <a:picLocks noChangeAspect="1" noChangeArrowheads="1"/>
          </p:cNvPicPr>
          <p:nvPr/>
        </p:nvPicPr>
        <p:blipFill>
          <a:blip r:embed="rId3"/>
          <a:srcRect l="32155" t="9401" r="31120" b="53284"/>
          <a:stretch>
            <a:fillRect/>
          </a:stretch>
        </p:blipFill>
        <p:spPr bwMode="auto">
          <a:xfrm>
            <a:off x="307975" y="1353419"/>
            <a:ext cx="1939925" cy="1066800"/>
          </a:xfrm>
          <a:prstGeom prst="rect">
            <a:avLst/>
          </a:prstGeom>
          <a:noFill/>
          <a:ln w="9525">
            <a:noFill/>
            <a:miter lim="800000"/>
            <a:headEnd/>
            <a:tailEnd/>
          </a:ln>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747838" y="1176338"/>
            <a:ext cx="9074150" cy="3198812"/>
          </a:xfrm>
          <a:prstGeom prst="rect">
            <a:avLst/>
          </a:prstGeom>
          <a:noFill/>
          <a:ln>
            <a:noFill/>
          </a:ln>
          <a:effectLst/>
          <a:extLst/>
        </p:spPr>
        <p:txBody>
          <a:bodyPr lIns="93662" tIns="46037" rIns="93662" bIns="46037"/>
          <a:lstStyle/>
          <a:p>
            <a:pPr defTabSz="917575" eaLnBrk="0" hangingPunct="0">
              <a:lnSpc>
                <a:spcPct val="105000"/>
              </a:lnSpc>
              <a:spcBef>
                <a:spcPts val="600"/>
              </a:spcBef>
              <a:tabLst>
                <a:tab pos="3556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Stiffness estimated by visualization of the differences between adjacent regions</a:t>
            </a:r>
          </a:p>
          <a:p>
            <a:pPr defTabSz="917575" eaLnBrk="0" hangingPunct="0">
              <a:lnSpc>
                <a:spcPct val="105000"/>
              </a:lnSpc>
              <a:spcBef>
                <a:spcPts val="600"/>
              </a:spcBef>
              <a:tabLst>
                <a:tab pos="3556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No quantitative elasticity analysis available</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semi quantitative information using strain ratio between 2 ROI</a:t>
            </a:r>
          </a:p>
          <a:p>
            <a:pPr defTabSz="917575" eaLnBrk="0" hangingPunct="0">
              <a:lnSpc>
                <a:spcPct val="105000"/>
              </a:lnSpc>
              <a:spcBef>
                <a:spcPts val="600"/>
              </a:spcBef>
              <a:tabLst>
                <a:tab pos="3556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Color scale distributed between highest and lowest strain</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found in ROI </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=&gt; variation due to ROI size and position</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=&gt; different stiffness with ROI size</a:t>
            </a:r>
            <a:endPar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6" name="Rectangle 59"/>
          <p:cNvSpPr>
            <a:spLocks noChangeArrowheads="1"/>
          </p:cNvSpPr>
          <p:nvPr/>
        </p:nvSpPr>
        <p:spPr bwMode="auto">
          <a:xfrm>
            <a:off x="1798638" y="400050"/>
            <a:ext cx="8578850" cy="1109663"/>
          </a:xfrm>
          <a:prstGeom prst="rect">
            <a:avLst/>
          </a:prstGeom>
          <a:noFill/>
          <a:ln>
            <a:noFill/>
          </a:ln>
          <a:effectLst/>
          <a:extLst/>
        </p:spPr>
        <p:txBody>
          <a:bodyPr lIns="93662" tIns="46037" rIns="93662" bIns="46037" anchor="ctr"/>
          <a:lstStyle/>
          <a:p>
            <a:pPr algn="ctr" eaLnBrk="0" hangingPunct="0">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QUASI-STATIC/STRAIN ELASTOGRAPHY</a:t>
            </a:r>
            <a:endParaRPr lang="fr-FR" altLang="fr-FR" sz="32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25603" name="Picture 2"/>
          <p:cNvPicPr>
            <a:picLocks noChangeAspect="1"/>
          </p:cNvPicPr>
          <p:nvPr/>
        </p:nvPicPr>
        <p:blipFill>
          <a:blip r:embed="rId2"/>
          <a:srcRect/>
          <a:stretch>
            <a:fillRect/>
          </a:stretch>
        </p:blipFill>
        <p:spPr bwMode="auto">
          <a:xfrm>
            <a:off x="1193800" y="3462338"/>
            <a:ext cx="4559300" cy="2870200"/>
          </a:xfrm>
          <a:prstGeom prst="rect">
            <a:avLst/>
          </a:prstGeom>
          <a:noFill/>
          <a:ln w="9525">
            <a:noFill/>
            <a:miter lim="800000"/>
            <a:headEnd/>
            <a:tailEnd/>
          </a:ln>
        </p:spPr>
      </p:pic>
      <p:pic>
        <p:nvPicPr>
          <p:cNvPr id="25604" name="Picture 3"/>
          <p:cNvPicPr>
            <a:picLocks noChangeAspect="1"/>
          </p:cNvPicPr>
          <p:nvPr/>
        </p:nvPicPr>
        <p:blipFill>
          <a:blip r:embed="rId3"/>
          <a:srcRect/>
          <a:stretch>
            <a:fillRect/>
          </a:stretch>
        </p:blipFill>
        <p:spPr bwMode="auto">
          <a:xfrm>
            <a:off x="6086475" y="3462338"/>
            <a:ext cx="4827588" cy="2870200"/>
          </a:xfrm>
          <a:prstGeom prst="rect">
            <a:avLst/>
          </a:prstGeom>
          <a:noFill/>
          <a:ln w="9525">
            <a:noFill/>
            <a:miter lim="800000"/>
            <a:headEnd/>
            <a:tailEnd/>
          </a:ln>
        </p:spPr>
      </p:pic>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37"/>
          <p:cNvSpPr>
            <a:spLocks noChangeArrowheads="1"/>
          </p:cNvSpPr>
          <p:nvPr/>
        </p:nvSpPr>
        <p:spPr bwMode="auto">
          <a:xfrm>
            <a:off x="1436688" y="976313"/>
            <a:ext cx="9144000" cy="4987925"/>
          </a:xfrm>
          <a:prstGeom prst="rect">
            <a:avLst/>
          </a:prstGeom>
          <a:solidFill>
            <a:srgbClr val="FFFFFF"/>
          </a:solidFill>
          <a:ln w="9525">
            <a:noFill/>
            <a:miter lim="800000"/>
            <a:headEnd/>
            <a:tailEnd/>
          </a:ln>
        </p:spPr>
        <p:txBody>
          <a:bodyPr/>
          <a:lstStyle/>
          <a:p>
            <a:pPr eaLnBrk="0" hangingPunct="0"/>
            <a:endParaRPr lang="fr-FR" b="1"/>
          </a:p>
        </p:txBody>
      </p:sp>
      <p:sp>
        <p:nvSpPr>
          <p:cNvPr id="2" name="Rectangle 59"/>
          <p:cNvSpPr>
            <a:spLocks noChangeArrowheads="1"/>
          </p:cNvSpPr>
          <p:nvPr/>
        </p:nvSpPr>
        <p:spPr bwMode="auto">
          <a:xfrm>
            <a:off x="1862138" y="174625"/>
            <a:ext cx="8578850" cy="1023938"/>
          </a:xfrm>
          <a:prstGeom prst="rect">
            <a:avLst/>
          </a:prstGeom>
          <a:noFill/>
          <a:ln>
            <a:noFill/>
          </a:ln>
          <a:effectLst/>
          <a:extLst/>
        </p:spPr>
        <p:txBody>
          <a:bodyPr lIns="93662" tIns="46037" rIns="93662" bIns="46037" anchor="ctr"/>
          <a:lstStyle/>
          <a:p>
            <a:pPr algn="ctr" eaLnBrk="0" hangingPunct="0">
              <a:defRPr/>
            </a:pPr>
            <a:r>
              <a:rPr lang="fr-FR" altLang="fr-FR" sz="2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SHEAR WAVE ELASTOGRAPHY PRINCIPLES</a:t>
            </a:r>
          </a:p>
        </p:txBody>
      </p:sp>
      <p:sp>
        <p:nvSpPr>
          <p:cNvPr id="26627" name="Slide Number Placeholder 443"/>
          <p:cNvSpPr txBox="1">
            <a:spLocks noGrp="1"/>
          </p:cNvSpPr>
          <p:nvPr/>
        </p:nvSpPr>
        <p:spPr bwMode="auto">
          <a:xfrm>
            <a:off x="1412875" y="6604000"/>
            <a:ext cx="495300" cy="365125"/>
          </a:xfrm>
          <a:prstGeom prst="rect">
            <a:avLst/>
          </a:prstGeom>
          <a:noFill/>
          <a:ln w="9525">
            <a:noFill/>
            <a:miter lim="800000"/>
            <a:headEnd/>
            <a:tailEnd/>
          </a:ln>
        </p:spPr>
        <p:txBody>
          <a:bodyPr lIns="91424" tIns="45712" rIns="91424" bIns="45712" anchor="ctr"/>
          <a:lstStyle/>
          <a:p>
            <a:pPr eaLnBrk="0" hangingPunct="0"/>
            <a:fld id="{6581483E-50D7-4F05-9D91-CFCB0009DFFF}" type="slidenum">
              <a:rPr lang="en-GB" sz="1000" b="1" baseline="-25000">
                <a:solidFill>
                  <a:srgbClr val="68676C"/>
                </a:solidFill>
                <a:latin typeface="Arial Unicode MS" pitchFamily="34" charset="-128"/>
                <a:ea typeface="ヒラギノ角ゴ Pro W3"/>
                <a:cs typeface="ヒラギノ角ゴ Pro W3"/>
              </a:rPr>
              <a:pPr eaLnBrk="0" hangingPunct="0"/>
              <a:t>11</a:t>
            </a:fld>
            <a:endParaRPr lang="en-GB" sz="1000" b="1" baseline="-25000">
              <a:solidFill>
                <a:srgbClr val="68676C"/>
              </a:solidFill>
              <a:latin typeface="Arial Unicode MS" pitchFamily="34" charset="-128"/>
              <a:ea typeface="ヒラギノ角ゴ Pro W3"/>
              <a:cs typeface="ヒラギノ角ゴ Pro W3"/>
            </a:endParaRPr>
          </a:p>
        </p:txBody>
      </p:sp>
      <p:sp>
        <p:nvSpPr>
          <p:cNvPr id="332" name="ZoneTexte 331"/>
          <p:cNvSpPr txBox="1">
            <a:spLocks noChangeArrowheads="1"/>
          </p:cNvSpPr>
          <p:nvPr/>
        </p:nvSpPr>
        <p:spPr bwMode="auto">
          <a:xfrm>
            <a:off x="4125913" y="6026150"/>
            <a:ext cx="4051300" cy="338138"/>
          </a:xfrm>
          <a:prstGeom prst="rect">
            <a:avLst/>
          </a:prstGeom>
          <a:noFill/>
          <a:ln>
            <a:noFill/>
          </a:ln>
          <a:extLst/>
        </p:spPr>
        <p:txBody>
          <a:bodyPr wrap="non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eaLnBrk="0" hangingPunct="0">
              <a:defRPr/>
            </a:pPr>
            <a:r>
              <a:rPr lang="fr-FR" sz="1600" b="1" dirty="0">
                <a:solidFill>
                  <a:schemeClr val="accent5">
                    <a:lumMod val="20000"/>
                    <a:lumOff val="80000"/>
                  </a:schemeClr>
                </a:solidFill>
                <a:latin typeface="Comic Sans MS" pitchFamily="66" charset="0"/>
                <a:ea typeface="ヒラギノ角ゴ Pro W3" charset="-128"/>
                <a:cs typeface="+mn-cs"/>
              </a:rPr>
              <a:t>Acquisition speeds of up to 20,000 Hz</a:t>
            </a:r>
          </a:p>
        </p:txBody>
      </p:sp>
      <p:grpSp>
        <p:nvGrpSpPr>
          <p:cNvPr id="26629" name="Group 2"/>
          <p:cNvGrpSpPr>
            <a:grpSpLocks/>
          </p:cNvGrpSpPr>
          <p:nvPr/>
        </p:nvGrpSpPr>
        <p:grpSpPr bwMode="auto">
          <a:xfrm>
            <a:off x="1277938" y="1114425"/>
            <a:ext cx="9275762" cy="4724400"/>
            <a:chOff x="1246187" y="1616075"/>
            <a:chExt cx="9275763" cy="4724400"/>
          </a:xfrm>
        </p:grpSpPr>
        <p:cxnSp>
          <p:nvCxnSpPr>
            <p:cNvPr id="26630" name="Straight Arrow Connector 4380"/>
            <p:cNvCxnSpPr>
              <a:cxnSpLocks noChangeShapeType="1"/>
            </p:cNvCxnSpPr>
            <p:nvPr/>
          </p:nvCxnSpPr>
          <p:spPr bwMode="auto">
            <a:xfrm>
              <a:off x="2084388" y="6045201"/>
              <a:ext cx="6411912" cy="17463"/>
            </a:xfrm>
            <a:prstGeom prst="straightConnector1">
              <a:avLst/>
            </a:prstGeom>
            <a:noFill/>
            <a:ln w="6350">
              <a:solidFill>
                <a:srgbClr val="5B7183"/>
              </a:solidFill>
              <a:round/>
              <a:headEnd/>
              <a:tailEnd type="arrow" w="med" len="med"/>
            </a:ln>
          </p:spPr>
        </p:cxnSp>
        <p:grpSp>
          <p:nvGrpSpPr>
            <p:cNvPr id="26631" name="Group 444"/>
            <p:cNvGrpSpPr>
              <a:grpSpLocks/>
            </p:cNvGrpSpPr>
            <p:nvPr/>
          </p:nvGrpSpPr>
          <p:grpSpPr bwMode="auto">
            <a:xfrm>
              <a:off x="1246187" y="1616076"/>
              <a:ext cx="3576638" cy="4657725"/>
              <a:chOff x="-39072" y="1257011"/>
              <a:chExt cx="3603113" cy="4657725"/>
            </a:xfrm>
          </p:grpSpPr>
          <p:cxnSp>
            <p:nvCxnSpPr>
              <p:cNvPr id="26952" name="Straight Connector 4384"/>
              <p:cNvCxnSpPr>
                <a:cxnSpLocks noChangeShapeType="1"/>
              </p:cNvCxnSpPr>
              <p:nvPr/>
            </p:nvCxnSpPr>
            <p:spPr bwMode="auto">
              <a:xfrm rot="16200000" flipH="1">
                <a:off x="1862138" y="4124036"/>
                <a:ext cx="3121025" cy="9525"/>
              </a:xfrm>
              <a:prstGeom prst="line">
                <a:avLst/>
              </a:prstGeom>
              <a:noFill/>
              <a:ln w="6350">
                <a:solidFill>
                  <a:srgbClr val="5B7183"/>
                </a:solidFill>
                <a:round/>
                <a:headEnd/>
                <a:tailEnd/>
              </a:ln>
            </p:spPr>
          </p:cxnSp>
          <p:cxnSp>
            <p:nvCxnSpPr>
              <p:cNvPr id="26953" name="Straight Arrow Connector 4373"/>
              <p:cNvCxnSpPr>
                <a:cxnSpLocks noChangeShapeType="1"/>
              </p:cNvCxnSpPr>
              <p:nvPr/>
            </p:nvCxnSpPr>
            <p:spPr bwMode="auto">
              <a:xfrm>
                <a:off x="1077444" y="5812166"/>
                <a:ext cx="1582509" cy="13943"/>
              </a:xfrm>
              <a:prstGeom prst="straightConnector1">
                <a:avLst/>
              </a:prstGeom>
              <a:noFill/>
              <a:ln w="19050">
                <a:solidFill>
                  <a:srgbClr val="494949"/>
                </a:solidFill>
                <a:round/>
                <a:headEnd type="arrow" w="med" len="med"/>
                <a:tailEnd type="arrow" w="med" len="med"/>
              </a:ln>
            </p:spPr>
          </p:cxnSp>
          <p:sp>
            <p:nvSpPr>
              <p:cNvPr id="7" name="Rectangle 226"/>
              <p:cNvSpPr>
                <a:spLocks noChangeArrowheads="1"/>
              </p:cNvSpPr>
              <p:nvPr/>
            </p:nvSpPr>
            <p:spPr bwMode="auto">
              <a:xfrm>
                <a:off x="607025" y="1257010"/>
                <a:ext cx="834809" cy="276225"/>
              </a:xfrm>
              <a:prstGeom prst="rect">
                <a:avLst/>
              </a:prstGeom>
              <a:noFill/>
              <a:ln w="9525">
                <a:noFill/>
                <a:miter lim="800000"/>
                <a:headEnd/>
                <a:tailEnd/>
              </a:ln>
            </p:spPr>
            <p:txBody>
              <a:bodyPr wrap="none" lIns="0" tIns="0" rIns="0" bIns="0">
                <a:spAutoFit/>
              </a:bodyPr>
              <a:lstStyle/>
              <a:p>
                <a:pPr eaLnBrk="0" hangingPunct="0">
                  <a:defRPr/>
                </a:pPr>
                <a:r>
                  <a:rPr lang="en-GB" sz="1800" b="1" cap="all" dirty="0">
                    <a:solidFill>
                      <a:srgbClr val="64CDF6"/>
                    </a:solidFill>
                    <a:latin typeface="Comic Sans MS" pitchFamily="66" charset="0"/>
                    <a:cs typeface="ヒラギノ角ゴ Pro W3" charset="-128"/>
                  </a:rPr>
                  <a:t>Step 1</a:t>
                </a:r>
              </a:p>
            </p:txBody>
          </p:sp>
          <p:sp>
            <p:nvSpPr>
              <p:cNvPr id="26955" name="Rectangle 228"/>
              <p:cNvSpPr>
                <a:spLocks noChangeArrowheads="1"/>
              </p:cNvSpPr>
              <p:nvPr/>
            </p:nvSpPr>
            <p:spPr bwMode="auto">
              <a:xfrm>
                <a:off x="557854" y="1674524"/>
                <a:ext cx="2789885" cy="1143711"/>
              </a:xfrm>
              <a:prstGeom prst="rect">
                <a:avLst/>
              </a:prstGeom>
              <a:noFill/>
              <a:ln w="9525">
                <a:noFill/>
                <a:miter lim="800000"/>
                <a:headEnd/>
                <a:tailEnd/>
              </a:ln>
            </p:spPr>
            <p:txBody>
              <a:bodyPr lIns="0" tIns="0" rIns="0" bIns="0">
                <a:spAutoFit/>
              </a:bodyPr>
              <a:lstStyle/>
              <a:p>
                <a:pPr eaLnBrk="0" hangingPunct="0"/>
                <a:r>
                  <a:rPr lang="en-GB" sz="1800" b="1">
                    <a:solidFill>
                      <a:srgbClr val="68676C"/>
                    </a:solidFill>
                    <a:latin typeface="Comic Sans MS" pitchFamily="66" charset="0"/>
                  </a:rPr>
                  <a:t>Radiation Force:</a:t>
                </a:r>
              </a:p>
              <a:p>
                <a:pPr eaLnBrk="0" hangingPunct="0"/>
                <a:r>
                  <a:rPr lang="en-GB" sz="1400" b="1">
                    <a:solidFill>
                      <a:srgbClr val="68676C"/>
                    </a:solidFill>
                    <a:latin typeface="Comic Sans MS" pitchFamily="66" charset="0"/>
                  </a:rPr>
                  <a:t>Shear wave generation by inducing local excitation</a:t>
                </a:r>
              </a:p>
              <a:p>
                <a:pPr algn="ctr" eaLnBrk="0" hangingPunct="0">
                  <a:lnSpc>
                    <a:spcPct val="118000"/>
                  </a:lnSpc>
                </a:pPr>
                <a:endParaRPr lang="en-GB" b="1">
                  <a:solidFill>
                    <a:srgbClr val="494949"/>
                  </a:solidFill>
                  <a:latin typeface="Comic Sans MS" pitchFamily="66" charset="0"/>
                </a:endParaRPr>
              </a:p>
            </p:txBody>
          </p:sp>
          <p:sp>
            <p:nvSpPr>
              <p:cNvPr id="26956" name="Rectangle 229"/>
              <p:cNvSpPr>
                <a:spLocks noChangeArrowheads="1"/>
              </p:cNvSpPr>
              <p:nvPr/>
            </p:nvSpPr>
            <p:spPr bwMode="auto">
              <a:xfrm>
                <a:off x="1927513" y="3352799"/>
                <a:ext cx="65" cy="369332"/>
              </a:xfrm>
              <a:prstGeom prst="rect">
                <a:avLst/>
              </a:prstGeom>
              <a:noFill/>
              <a:ln w="9525">
                <a:noFill/>
                <a:miter lim="800000"/>
                <a:headEnd/>
                <a:tailEnd/>
              </a:ln>
            </p:spPr>
            <p:txBody>
              <a:bodyPr wrap="none" lIns="0" tIns="0" rIns="0" bIns="0">
                <a:spAutoFit/>
              </a:bodyPr>
              <a:lstStyle/>
              <a:p>
                <a:pPr eaLnBrk="0" hangingPunct="0"/>
                <a:endParaRPr lang="en-GB" b="1">
                  <a:latin typeface="Comic Sans MS" pitchFamily="66" charset="0"/>
                </a:endParaRPr>
              </a:p>
            </p:txBody>
          </p:sp>
          <p:sp>
            <p:nvSpPr>
              <p:cNvPr id="10" name="Freeform 446"/>
              <p:cNvSpPr/>
              <p:nvPr/>
            </p:nvSpPr>
            <p:spPr bwMode="auto">
              <a:xfrm>
                <a:off x="1070808" y="5473410"/>
                <a:ext cx="1536880" cy="441325"/>
              </a:xfrm>
              <a:custGeom>
                <a:avLst/>
                <a:gdLst>
                  <a:gd name="connsiteX0" fmla="*/ 0 w 7065818"/>
                  <a:gd name="connsiteY0" fmla="*/ 20011 h 1266920"/>
                  <a:gd name="connsiteX1" fmla="*/ 406400 w 7065818"/>
                  <a:gd name="connsiteY1" fmla="*/ 1248448 h 1266920"/>
                  <a:gd name="connsiteX2" fmla="*/ 711200 w 7065818"/>
                  <a:gd name="connsiteY2" fmla="*/ 20011 h 1266920"/>
                  <a:gd name="connsiteX3" fmla="*/ 979054 w 7065818"/>
                  <a:gd name="connsiteY3" fmla="*/ 1266920 h 1266920"/>
                  <a:gd name="connsiteX4" fmla="*/ 1228436 w 7065818"/>
                  <a:gd name="connsiteY4" fmla="*/ 20011 h 1266920"/>
                  <a:gd name="connsiteX5" fmla="*/ 1468582 w 7065818"/>
                  <a:gd name="connsiteY5" fmla="*/ 1257684 h 1266920"/>
                  <a:gd name="connsiteX6" fmla="*/ 1634836 w 7065818"/>
                  <a:gd name="connsiteY6" fmla="*/ 20011 h 1266920"/>
                  <a:gd name="connsiteX7" fmla="*/ 1884218 w 7065818"/>
                  <a:gd name="connsiteY7" fmla="*/ 1248448 h 1266920"/>
                  <a:gd name="connsiteX8" fmla="*/ 2068945 w 7065818"/>
                  <a:gd name="connsiteY8" fmla="*/ 20011 h 1266920"/>
                  <a:gd name="connsiteX9" fmla="*/ 2272145 w 7065818"/>
                  <a:gd name="connsiteY9" fmla="*/ 1248448 h 1266920"/>
                  <a:gd name="connsiteX10" fmla="*/ 2484582 w 7065818"/>
                  <a:gd name="connsiteY10" fmla="*/ 20011 h 1266920"/>
                  <a:gd name="connsiteX11" fmla="*/ 2715491 w 7065818"/>
                  <a:gd name="connsiteY11" fmla="*/ 1257684 h 1266920"/>
                  <a:gd name="connsiteX12" fmla="*/ 2890982 w 7065818"/>
                  <a:gd name="connsiteY12" fmla="*/ 20011 h 1266920"/>
                  <a:gd name="connsiteX13" fmla="*/ 3131127 w 7065818"/>
                  <a:gd name="connsiteY13" fmla="*/ 1257684 h 1266920"/>
                  <a:gd name="connsiteX14" fmla="*/ 3260436 w 7065818"/>
                  <a:gd name="connsiteY14" fmla="*/ 20011 h 1266920"/>
                  <a:gd name="connsiteX15" fmla="*/ 3509818 w 7065818"/>
                  <a:gd name="connsiteY15" fmla="*/ 1239211 h 1266920"/>
                  <a:gd name="connsiteX16" fmla="*/ 3629891 w 7065818"/>
                  <a:gd name="connsiteY16" fmla="*/ 1539 h 1266920"/>
                  <a:gd name="connsiteX17" fmla="*/ 3860800 w 7065818"/>
                  <a:gd name="connsiteY17" fmla="*/ 1248448 h 1266920"/>
                  <a:gd name="connsiteX18" fmla="*/ 3990109 w 7065818"/>
                  <a:gd name="connsiteY18" fmla="*/ 10775 h 1266920"/>
                  <a:gd name="connsiteX19" fmla="*/ 4211782 w 7065818"/>
                  <a:gd name="connsiteY19" fmla="*/ 1248448 h 1266920"/>
                  <a:gd name="connsiteX20" fmla="*/ 4350327 w 7065818"/>
                  <a:gd name="connsiteY20" fmla="*/ 20011 h 1266920"/>
                  <a:gd name="connsiteX21" fmla="*/ 4581236 w 7065818"/>
                  <a:gd name="connsiteY21" fmla="*/ 1248448 h 1266920"/>
                  <a:gd name="connsiteX22" fmla="*/ 4729018 w 7065818"/>
                  <a:gd name="connsiteY22" fmla="*/ 20011 h 1266920"/>
                  <a:gd name="connsiteX23" fmla="*/ 4913745 w 7065818"/>
                  <a:gd name="connsiteY23" fmla="*/ 1239211 h 1266920"/>
                  <a:gd name="connsiteX24" fmla="*/ 5080000 w 7065818"/>
                  <a:gd name="connsiteY24" fmla="*/ 20011 h 1266920"/>
                  <a:gd name="connsiteX25" fmla="*/ 5264727 w 7065818"/>
                  <a:gd name="connsiteY25" fmla="*/ 1229975 h 1266920"/>
                  <a:gd name="connsiteX26" fmla="*/ 5467927 w 7065818"/>
                  <a:gd name="connsiteY26" fmla="*/ 10775 h 1266920"/>
                  <a:gd name="connsiteX27" fmla="*/ 5661891 w 7065818"/>
                  <a:gd name="connsiteY27" fmla="*/ 1229975 h 1266920"/>
                  <a:gd name="connsiteX28" fmla="*/ 5846618 w 7065818"/>
                  <a:gd name="connsiteY28" fmla="*/ 20011 h 1266920"/>
                  <a:gd name="connsiteX29" fmla="*/ 6059054 w 7065818"/>
                  <a:gd name="connsiteY29" fmla="*/ 1248448 h 1266920"/>
                  <a:gd name="connsiteX30" fmla="*/ 6225309 w 7065818"/>
                  <a:gd name="connsiteY30" fmla="*/ 10775 h 1266920"/>
                  <a:gd name="connsiteX31" fmla="*/ 6446982 w 7065818"/>
                  <a:gd name="connsiteY31" fmla="*/ 1239211 h 1266920"/>
                  <a:gd name="connsiteX32" fmla="*/ 6640945 w 7065818"/>
                  <a:gd name="connsiteY32" fmla="*/ 10775 h 1266920"/>
                  <a:gd name="connsiteX33" fmla="*/ 6871854 w 7065818"/>
                  <a:gd name="connsiteY33" fmla="*/ 1229975 h 1266920"/>
                  <a:gd name="connsiteX34" fmla="*/ 7065818 w 7065818"/>
                  <a:gd name="connsiteY34" fmla="*/ 20011 h 1266920"/>
                  <a:gd name="connsiteX35" fmla="*/ 7065818 w 7065818"/>
                  <a:gd name="connsiteY35" fmla="*/ 20011 h 1266920"/>
                  <a:gd name="connsiteX36" fmla="*/ 7065818 w 7065818"/>
                  <a:gd name="connsiteY36" fmla="*/ 20011 h 126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65818" h="1266920">
                    <a:moveTo>
                      <a:pt x="0" y="20011"/>
                    </a:moveTo>
                    <a:cubicBezTo>
                      <a:pt x="143933" y="634229"/>
                      <a:pt x="287867" y="1248448"/>
                      <a:pt x="406400" y="1248448"/>
                    </a:cubicBezTo>
                    <a:cubicBezTo>
                      <a:pt x="524933" y="1248448"/>
                      <a:pt x="615758" y="16932"/>
                      <a:pt x="711200" y="20011"/>
                    </a:cubicBezTo>
                    <a:cubicBezTo>
                      <a:pt x="806642" y="23090"/>
                      <a:pt x="892848" y="1266920"/>
                      <a:pt x="979054" y="1266920"/>
                    </a:cubicBezTo>
                    <a:cubicBezTo>
                      <a:pt x="1065260" y="1266920"/>
                      <a:pt x="1146848" y="21550"/>
                      <a:pt x="1228436" y="20011"/>
                    </a:cubicBezTo>
                    <a:cubicBezTo>
                      <a:pt x="1310024" y="18472"/>
                      <a:pt x="1400849" y="1257684"/>
                      <a:pt x="1468582" y="1257684"/>
                    </a:cubicBezTo>
                    <a:cubicBezTo>
                      <a:pt x="1536315" y="1257684"/>
                      <a:pt x="1565563" y="21550"/>
                      <a:pt x="1634836" y="20011"/>
                    </a:cubicBezTo>
                    <a:cubicBezTo>
                      <a:pt x="1704109" y="18472"/>
                      <a:pt x="1811867" y="1248448"/>
                      <a:pt x="1884218" y="1248448"/>
                    </a:cubicBezTo>
                    <a:cubicBezTo>
                      <a:pt x="1956569" y="1248448"/>
                      <a:pt x="2004291" y="20011"/>
                      <a:pt x="2068945" y="20011"/>
                    </a:cubicBezTo>
                    <a:cubicBezTo>
                      <a:pt x="2133599" y="20011"/>
                      <a:pt x="2202872" y="1248448"/>
                      <a:pt x="2272145" y="1248448"/>
                    </a:cubicBezTo>
                    <a:cubicBezTo>
                      <a:pt x="2341418" y="1248448"/>
                      <a:pt x="2410691" y="18472"/>
                      <a:pt x="2484582" y="20011"/>
                    </a:cubicBezTo>
                    <a:cubicBezTo>
                      <a:pt x="2558473" y="21550"/>
                      <a:pt x="2647758" y="1257684"/>
                      <a:pt x="2715491" y="1257684"/>
                    </a:cubicBezTo>
                    <a:cubicBezTo>
                      <a:pt x="2783224" y="1257684"/>
                      <a:pt x="2821709" y="20011"/>
                      <a:pt x="2890982" y="20011"/>
                    </a:cubicBezTo>
                    <a:cubicBezTo>
                      <a:pt x="2960255" y="20011"/>
                      <a:pt x="3069551" y="1257684"/>
                      <a:pt x="3131127" y="1257684"/>
                    </a:cubicBezTo>
                    <a:cubicBezTo>
                      <a:pt x="3192703" y="1257684"/>
                      <a:pt x="3197321" y="23090"/>
                      <a:pt x="3260436" y="20011"/>
                    </a:cubicBezTo>
                    <a:cubicBezTo>
                      <a:pt x="3323551" y="16932"/>
                      <a:pt x="3448242" y="1242290"/>
                      <a:pt x="3509818" y="1239211"/>
                    </a:cubicBezTo>
                    <a:cubicBezTo>
                      <a:pt x="3571394" y="1236132"/>
                      <a:pt x="3571394" y="0"/>
                      <a:pt x="3629891" y="1539"/>
                    </a:cubicBezTo>
                    <a:cubicBezTo>
                      <a:pt x="3688388" y="3078"/>
                      <a:pt x="3800764" y="1246909"/>
                      <a:pt x="3860800" y="1248448"/>
                    </a:cubicBezTo>
                    <a:cubicBezTo>
                      <a:pt x="3920836" y="1249987"/>
                      <a:pt x="3931612" y="10775"/>
                      <a:pt x="3990109" y="10775"/>
                    </a:cubicBezTo>
                    <a:cubicBezTo>
                      <a:pt x="4048606" y="10775"/>
                      <a:pt x="4151746" y="1246909"/>
                      <a:pt x="4211782" y="1248448"/>
                    </a:cubicBezTo>
                    <a:cubicBezTo>
                      <a:pt x="4271818" y="1249987"/>
                      <a:pt x="4288751" y="20011"/>
                      <a:pt x="4350327" y="20011"/>
                    </a:cubicBezTo>
                    <a:cubicBezTo>
                      <a:pt x="4411903" y="20011"/>
                      <a:pt x="4518121" y="1248448"/>
                      <a:pt x="4581236" y="1248448"/>
                    </a:cubicBezTo>
                    <a:cubicBezTo>
                      <a:pt x="4644351" y="1248448"/>
                      <a:pt x="4673600" y="21550"/>
                      <a:pt x="4729018" y="20011"/>
                    </a:cubicBezTo>
                    <a:cubicBezTo>
                      <a:pt x="4784436" y="18472"/>
                      <a:pt x="4855248" y="1239211"/>
                      <a:pt x="4913745" y="1239211"/>
                    </a:cubicBezTo>
                    <a:cubicBezTo>
                      <a:pt x="4972242" y="1239211"/>
                      <a:pt x="5021503" y="21550"/>
                      <a:pt x="5080000" y="20011"/>
                    </a:cubicBezTo>
                    <a:cubicBezTo>
                      <a:pt x="5138497" y="18472"/>
                      <a:pt x="5200073" y="1231514"/>
                      <a:pt x="5264727" y="1229975"/>
                    </a:cubicBezTo>
                    <a:cubicBezTo>
                      <a:pt x="5329381" y="1228436"/>
                      <a:pt x="5401733" y="10775"/>
                      <a:pt x="5467927" y="10775"/>
                    </a:cubicBezTo>
                    <a:cubicBezTo>
                      <a:pt x="5534121" y="10775"/>
                      <a:pt x="5598776" y="1228436"/>
                      <a:pt x="5661891" y="1229975"/>
                    </a:cubicBezTo>
                    <a:cubicBezTo>
                      <a:pt x="5725006" y="1231514"/>
                      <a:pt x="5780424" y="16932"/>
                      <a:pt x="5846618" y="20011"/>
                    </a:cubicBezTo>
                    <a:cubicBezTo>
                      <a:pt x="5912812" y="23090"/>
                      <a:pt x="5995939" y="1249987"/>
                      <a:pt x="6059054" y="1248448"/>
                    </a:cubicBezTo>
                    <a:cubicBezTo>
                      <a:pt x="6122169" y="1246909"/>
                      <a:pt x="6160654" y="12315"/>
                      <a:pt x="6225309" y="10775"/>
                    </a:cubicBezTo>
                    <a:cubicBezTo>
                      <a:pt x="6289964" y="9236"/>
                      <a:pt x="6377709" y="1239211"/>
                      <a:pt x="6446982" y="1239211"/>
                    </a:cubicBezTo>
                    <a:cubicBezTo>
                      <a:pt x="6516255" y="1239211"/>
                      <a:pt x="6570133" y="12314"/>
                      <a:pt x="6640945" y="10775"/>
                    </a:cubicBezTo>
                    <a:cubicBezTo>
                      <a:pt x="6711757" y="9236"/>
                      <a:pt x="6801042" y="1228436"/>
                      <a:pt x="6871854" y="1229975"/>
                    </a:cubicBezTo>
                    <a:cubicBezTo>
                      <a:pt x="6942666" y="1231514"/>
                      <a:pt x="7065818" y="20011"/>
                      <a:pt x="7065818" y="20011"/>
                    </a:cubicBezTo>
                    <a:lnTo>
                      <a:pt x="7065818" y="20011"/>
                    </a:lnTo>
                    <a:lnTo>
                      <a:pt x="7065818" y="20011"/>
                    </a:lnTo>
                  </a:path>
                </a:pathLst>
              </a:custGeom>
              <a:ln>
                <a:solidFill>
                  <a:srgbClr val="FF990E"/>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lIns="0" tIns="0" rIns="0" bIns="0"/>
              <a:lstStyle/>
              <a:p>
                <a:pPr eaLnBrk="0" hangingPunct="0">
                  <a:defRPr/>
                </a:pPr>
                <a:endParaRPr lang="en-GB" b="1">
                  <a:latin typeface="Comic Sans MS" pitchFamily="66" charset="0"/>
                  <a:ea typeface="ヒラギノ角ゴ Pro W3" charset="0"/>
                  <a:cs typeface="ヒラギノ角ゴ Pro W3" charset="0"/>
                </a:endParaRPr>
              </a:p>
            </p:txBody>
          </p:sp>
          <p:pic>
            <p:nvPicPr>
              <p:cNvPr id="26958" name="Picture 8"/>
              <p:cNvPicPr>
                <a:picLocks noChangeAspect="1" noChangeArrowheads="1"/>
              </p:cNvPicPr>
              <p:nvPr/>
            </p:nvPicPr>
            <p:blipFill>
              <a:blip r:embed="rId3"/>
              <a:srcRect/>
              <a:stretch>
                <a:fillRect/>
              </a:stretch>
            </p:blipFill>
            <p:spPr bwMode="auto">
              <a:xfrm>
                <a:off x="960581" y="3363657"/>
                <a:ext cx="1773382" cy="1686640"/>
              </a:xfrm>
              <a:prstGeom prst="rect">
                <a:avLst/>
              </a:prstGeom>
              <a:noFill/>
              <a:ln w="9525">
                <a:noFill/>
                <a:miter lim="800000"/>
                <a:headEnd/>
                <a:tailEnd/>
              </a:ln>
            </p:spPr>
          </p:pic>
          <p:sp>
            <p:nvSpPr>
              <p:cNvPr id="12" name="Arc 11"/>
              <p:cNvSpPr/>
              <p:nvPr/>
            </p:nvSpPr>
            <p:spPr>
              <a:xfrm rot="2735476">
                <a:off x="32178" y="3497160"/>
                <a:ext cx="1535113" cy="1677614"/>
              </a:xfrm>
              <a:prstGeom prst="arc">
                <a:avLst/>
              </a:prstGeom>
              <a:ln w="19050">
                <a:solidFill>
                  <a:srgbClr val="FF990E"/>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b="1">
                  <a:latin typeface="Comic Sans MS" pitchFamily="66" charset="0"/>
                  <a:ea typeface="ヒラギノ角ゴ Pro W3" charset="0"/>
                  <a:cs typeface="ヒラギノ角ゴ Pro W3" charset="0"/>
                </a:endParaRPr>
              </a:p>
            </p:txBody>
          </p:sp>
          <p:sp>
            <p:nvSpPr>
              <p:cNvPr id="13" name="Arc 12"/>
              <p:cNvSpPr/>
              <p:nvPr/>
            </p:nvSpPr>
            <p:spPr>
              <a:xfrm rot="18864524" flipH="1">
                <a:off x="1958471" y="3474141"/>
                <a:ext cx="1533525" cy="1677614"/>
              </a:xfrm>
              <a:prstGeom prst="arc">
                <a:avLst/>
              </a:prstGeom>
              <a:ln w="19050">
                <a:solidFill>
                  <a:srgbClr val="FF990E"/>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b="1">
                  <a:latin typeface="Comic Sans MS" pitchFamily="66" charset="0"/>
                  <a:ea typeface="ヒラギノ角ゴ Pro W3" charset="0"/>
                  <a:cs typeface="ヒラギノ角ゴ Pro W3" charset="0"/>
                </a:endParaRPr>
              </a:p>
            </p:txBody>
          </p:sp>
          <p:sp>
            <p:nvSpPr>
              <p:cNvPr id="14" name="Oval 466"/>
              <p:cNvSpPr/>
              <p:nvPr/>
            </p:nvSpPr>
            <p:spPr>
              <a:xfrm>
                <a:off x="1700913" y="4112923"/>
                <a:ext cx="142333" cy="295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b="1">
                  <a:solidFill>
                    <a:srgbClr val="FFFFFF"/>
                  </a:solidFill>
                  <a:latin typeface="Comic Sans MS" pitchFamily="66" charset="0"/>
                  <a:ea typeface="ヒラギノ角ゴ Pro W3" charset="0"/>
                  <a:cs typeface="ヒラギノ角ゴ Pro W3" charset="0"/>
                </a:endParaRPr>
              </a:p>
            </p:txBody>
          </p:sp>
          <p:cxnSp>
            <p:nvCxnSpPr>
              <p:cNvPr id="15" name="Straight Arrow Connector 468"/>
              <p:cNvCxnSpPr/>
              <p:nvPr/>
            </p:nvCxnSpPr>
            <p:spPr>
              <a:xfrm rot="5400000">
                <a:off x="1497448" y="4635992"/>
                <a:ext cx="550863" cy="3199"/>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6963" name="Picture 10"/>
              <p:cNvPicPr>
                <a:picLocks noChangeAspect="1" noChangeArrowheads="1"/>
              </p:cNvPicPr>
              <p:nvPr/>
            </p:nvPicPr>
            <p:blipFill>
              <a:blip r:embed="rId4"/>
              <a:srcRect/>
              <a:stretch>
                <a:fillRect/>
              </a:stretch>
            </p:blipFill>
            <p:spPr bwMode="auto">
              <a:xfrm>
                <a:off x="1625022" y="2491797"/>
                <a:ext cx="390525" cy="854075"/>
              </a:xfrm>
              <a:prstGeom prst="rect">
                <a:avLst/>
              </a:prstGeom>
              <a:noFill/>
              <a:ln w="9525">
                <a:noFill/>
                <a:miter lim="800000"/>
                <a:headEnd/>
                <a:tailEnd/>
              </a:ln>
            </p:spPr>
          </p:pic>
        </p:grpSp>
        <p:grpSp>
          <p:nvGrpSpPr>
            <p:cNvPr id="26632" name="Group 479"/>
            <p:cNvGrpSpPr>
              <a:grpSpLocks/>
            </p:cNvGrpSpPr>
            <p:nvPr/>
          </p:nvGrpSpPr>
          <p:grpSpPr bwMode="auto">
            <a:xfrm>
              <a:off x="4940300" y="1616075"/>
              <a:ext cx="2808288" cy="4724400"/>
              <a:chOff x="3563473" y="1257011"/>
              <a:chExt cx="2592852" cy="4724400"/>
            </a:xfrm>
          </p:grpSpPr>
          <p:cxnSp>
            <p:nvCxnSpPr>
              <p:cNvPr id="26644" name="Straight Connector 4388"/>
              <p:cNvCxnSpPr>
                <a:cxnSpLocks noChangeShapeType="1"/>
              </p:cNvCxnSpPr>
              <p:nvPr/>
            </p:nvCxnSpPr>
            <p:spPr bwMode="auto">
              <a:xfrm rot="16200000" flipH="1">
                <a:off x="4590256" y="4137530"/>
                <a:ext cx="3122613" cy="9525"/>
              </a:xfrm>
              <a:prstGeom prst="line">
                <a:avLst/>
              </a:prstGeom>
              <a:noFill/>
              <a:ln w="6350">
                <a:solidFill>
                  <a:srgbClr val="5B7183"/>
                </a:solidFill>
                <a:round/>
                <a:headEnd/>
                <a:tailEnd/>
              </a:ln>
            </p:spPr>
          </p:cxnSp>
          <p:sp>
            <p:nvSpPr>
              <p:cNvPr id="26645" name="Freeform 513"/>
              <p:cNvSpPr>
                <a:spLocks/>
              </p:cNvSpPr>
              <p:nvPr/>
            </p:nvSpPr>
            <p:spPr bwMode="auto">
              <a:xfrm>
                <a:off x="5551488" y="5476586"/>
                <a:ext cx="265112"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646" name="Line 514"/>
              <p:cNvSpPr>
                <a:spLocks noChangeShapeType="1"/>
              </p:cNvSpPr>
              <p:nvPr/>
            </p:nvSpPr>
            <p:spPr bwMode="auto">
              <a:xfrm>
                <a:off x="5551488" y="5476586"/>
                <a:ext cx="1587" cy="336550"/>
              </a:xfrm>
              <a:prstGeom prst="line">
                <a:avLst/>
              </a:prstGeom>
              <a:noFill/>
              <a:ln w="1588">
                <a:solidFill>
                  <a:srgbClr val="000000"/>
                </a:solidFill>
                <a:round/>
                <a:headEnd/>
                <a:tailEnd/>
              </a:ln>
            </p:spPr>
            <p:txBody>
              <a:bodyPr/>
              <a:lstStyle/>
              <a:p>
                <a:endParaRPr lang="en-US"/>
              </a:p>
            </p:txBody>
          </p:sp>
          <p:sp>
            <p:nvSpPr>
              <p:cNvPr id="26647" name="Line 515"/>
              <p:cNvSpPr>
                <a:spLocks noChangeShapeType="1"/>
              </p:cNvSpPr>
              <p:nvPr/>
            </p:nvSpPr>
            <p:spPr bwMode="auto">
              <a:xfrm>
                <a:off x="5551488" y="5813136"/>
                <a:ext cx="265112" cy="168275"/>
              </a:xfrm>
              <a:prstGeom prst="line">
                <a:avLst/>
              </a:prstGeom>
              <a:noFill/>
              <a:ln w="1588">
                <a:solidFill>
                  <a:srgbClr val="000000"/>
                </a:solidFill>
                <a:round/>
                <a:headEnd/>
                <a:tailEnd/>
              </a:ln>
            </p:spPr>
            <p:txBody>
              <a:bodyPr/>
              <a:lstStyle/>
              <a:p>
                <a:endParaRPr lang="en-US"/>
              </a:p>
            </p:txBody>
          </p:sp>
          <p:sp>
            <p:nvSpPr>
              <p:cNvPr id="26648" name="Line 516"/>
              <p:cNvSpPr>
                <a:spLocks noChangeShapeType="1"/>
              </p:cNvSpPr>
              <p:nvPr/>
            </p:nvSpPr>
            <p:spPr bwMode="auto">
              <a:xfrm flipV="1">
                <a:off x="5816600" y="5630574"/>
                <a:ext cx="1588" cy="350837"/>
              </a:xfrm>
              <a:prstGeom prst="line">
                <a:avLst/>
              </a:prstGeom>
              <a:noFill/>
              <a:ln w="1588">
                <a:solidFill>
                  <a:srgbClr val="000000"/>
                </a:solidFill>
                <a:round/>
                <a:headEnd/>
                <a:tailEnd/>
              </a:ln>
            </p:spPr>
            <p:txBody>
              <a:bodyPr/>
              <a:lstStyle/>
              <a:p>
                <a:endParaRPr lang="en-US"/>
              </a:p>
            </p:txBody>
          </p:sp>
          <p:sp>
            <p:nvSpPr>
              <p:cNvPr id="26649" name="Line 517"/>
              <p:cNvSpPr>
                <a:spLocks noChangeShapeType="1"/>
              </p:cNvSpPr>
              <p:nvPr/>
            </p:nvSpPr>
            <p:spPr bwMode="auto">
              <a:xfrm flipH="1" flipV="1">
                <a:off x="5551488" y="5476586"/>
                <a:ext cx="265112" cy="153988"/>
              </a:xfrm>
              <a:prstGeom prst="line">
                <a:avLst/>
              </a:prstGeom>
              <a:noFill/>
              <a:ln w="1588">
                <a:solidFill>
                  <a:srgbClr val="000000"/>
                </a:solidFill>
                <a:round/>
                <a:headEnd/>
                <a:tailEnd/>
              </a:ln>
            </p:spPr>
            <p:txBody>
              <a:bodyPr/>
              <a:lstStyle/>
              <a:p>
                <a:endParaRPr lang="en-US"/>
              </a:p>
            </p:txBody>
          </p:sp>
          <p:sp>
            <p:nvSpPr>
              <p:cNvPr id="26650" name="Line 518"/>
              <p:cNvSpPr>
                <a:spLocks noChangeShapeType="1"/>
              </p:cNvSpPr>
              <p:nvPr/>
            </p:nvSpPr>
            <p:spPr bwMode="auto">
              <a:xfrm>
                <a:off x="5551488" y="5476586"/>
                <a:ext cx="1587" cy="1588"/>
              </a:xfrm>
              <a:prstGeom prst="line">
                <a:avLst/>
              </a:prstGeom>
              <a:noFill/>
              <a:ln w="1588">
                <a:solidFill>
                  <a:srgbClr val="000000"/>
                </a:solidFill>
                <a:round/>
                <a:headEnd/>
                <a:tailEnd/>
              </a:ln>
            </p:spPr>
            <p:txBody>
              <a:bodyPr/>
              <a:lstStyle/>
              <a:p>
                <a:endParaRPr lang="en-US"/>
              </a:p>
            </p:txBody>
          </p:sp>
          <p:sp>
            <p:nvSpPr>
              <p:cNvPr id="26651" name="Freeform 519"/>
              <p:cNvSpPr>
                <a:spLocks/>
              </p:cNvSpPr>
              <p:nvPr/>
            </p:nvSpPr>
            <p:spPr bwMode="auto">
              <a:xfrm>
                <a:off x="5405438" y="5476586"/>
                <a:ext cx="268287" cy="504825"/>
              </a:xfrm>
              <a:custGeom>
                <a:avLst/>
                <a:gdLst>
                  <a:gd name="T0" fmla="*/ 0 w 183"/>
                  <a:gd name="T1" fmla="*/ 0 h 318"/>
                  <a:gd name="T2" fmla="*/ 0 w 183"/>
                  <a:gd name="T3" fmla="*/ 2147483647 h 318"/>
                  <a:gd name="T4" fmla="*/ 2147483647 w 183"/>
                  <a:gd name="T5" fmla="*/ 2147483647 h 318"/>
                  <a:gd name="T6" fmla="*/ 2147483647 w 183"/>
                  <a:gd name="T7" fmla="*/ 2147483647 h 318"/>
                  <a:gd name="T8" fmla="*/ 0 w 183"/>
                  <a:gd name="T9" fmla="*/ 0 h 318"/>
                  <a:gd name="T10" fmla="*/ 0 w 183"/>
                  <a:gd name="T11" fmla="*/ 0 h 318"/>
                  <a:gd name="T12" fmla="*/ 0 60000 65536"/>
                  <a:gd name="T13" fmla="*/ 0 60000 65536"/>
                  <a:gd name="T14" fmla="*/ 0 60000 65536"/>
                  <a:gd name="T15" fmla="*/ 0 60000 65536"/>
                  <a:gd name="T16" fmla="*/ 0 60000 65536"/>
                  <a:gd name="T17" fmla="*/ 0 60000 65536"/>
                  <a:gd name="T18" fmla="*/ 0 w 183"/>
                  <a:gd name="T19" fmla="*/ 0 h 318"/>
                  <a:gd name="T20" fmla="*/ 183 w 183"/>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3" h="318">
                    <a:moveTo>
                      <a:pt x="0" y="0"/>
                    </a:moveTo>
                    <a:lnTo>
                      <a:pt x="0" y="212"/>
                    </a:lnTo>
                    <a:lnTo>
                      <a:pt x="183" y="318"/>
                    </a:lnTo>
                    <a:lnTo>
                      <a:pt x="183" y="97"/>
                    </a:lnTo>
                    <a:lnTo>
                      <a:pt x="0" y="0"/>
                    </a:lnTo>
                    <a:close/>
                  </a:path>
                </a:pathLst>
              </a:custGeom>
              <a:solidFill>
                <a:srgbClr val="C0C0C0"/>
              </a:solidFill>
              <a:ln w="9525">
                <a:noFill/>
                <a:round/>
                <a:headEnd/>
                <a:tailEnd/>
              </a:ln>
            </p:spPr>
            <p:txBody>
              <a:bodyPr/>
              <a:lstStyle/>
              <a:p>
                <a:endParaRPr lang="en-US"/>
              </a:p>
            </p:txBody>
          </p:sp>
          <p:sp>
            <p:nvSpPr>
              <p:cNvPr id="26652" name="Line 520"/>
              <p:cNvSpPr>
                <a:spLocks noChangeShapeType="1"/>
              </p:cNvSpPr>
              <p:nvPr/>
            </p:nvSpPr>
            <p:spPr bwMode="auto">
              <a:xfrm>
                <a:off x="5405438" y="5476586"/>
                <a:ext cx="1587" cy="336550"/>
              </a:xfrm>
              <a:prstGeom prst="line">
                <a:avLst/>
              </a:prstGeom>
              <a:noFill/>
              <a:ln w="1588">
                <a:solidFill>
                  <a:srgbClr val="000000"/>
                </a:solidFill>
                <a:round/>
                <a:headEnd/>
                <a:tailEnd/>
              </a:ln>
            </p:spPr>
            <p:txBody>
              <a:bodyPr/>
              <a:lstStyle/>
              <a:p>
                <a:endParaRPr lang="en-US"/>
              </a:p>
            </p:txBody>
          </p:sp>
          <p:sp>
            <p:nvSpPr>
              <p:cNvPr id="26653" name="Line 521"/>
              <p:cNvSpPr>
                <a:spLocks noChangeShapeType="1"/>
              </p:cNvSpPr>
              <p:nvPr/>
            </p:nvSpPr>
            <p:spPr bwMode="auto">
              <a:xfrm>
                <a:off x="5405438" y="5813136"/>
                <a:ext cx="268287" cy="168275"/>
              </a:xfrm>
              <a:prstGeom prst="line">
                <a:avLst/>
              </a:prstGeom>
              <a:noFill/>
              <a:ln w="1588">
                <a:solidFill>
                  <a:srgbClr val="000000"/>
                </a:solidFill>
                <a:round/>
                <a:headEnd/>
                <a:tailEnd/>
              </a:ln>
            </p:spPr>
            <p:txBody>
              <a:bodyPr/>
              <a:lstStyle/>
              <a:p>
                <a:endParaRPr lang="en-US"/>
              </a:p>
            </p:txBody>
          </p:sp>
          <p:sp>
            <p:nvSpPr>
              <p:cNvPr id="26654" name="Line 522"/>
              <p:cNvSpPr>
                <a:spLocks noChangeShapeType="1"/>
              </p:cNvSpPr>
              <p:nvPr/>
            </p:nvSpPr>
            <p:spPr bwMode="auto">
              <a:xfrm flipV="1">
                <a:off x="5673725" y="5630574"/>
                <a:ext cx="1588" cy="350837"/>
              </a:xfrm>
              <a:prstGeom prst="line">
                <a:avLst/>
              </a:prstGeom>
              <a:noFill/>
              <a:ln w="1588">
                <a:solidFill>
                  <a:srgbClr val="000000"/>
                </a:solidFill>
                <a:round/>
                <a:headEnd/>
                <a:tailEnd/>
              </a:ln>
            </p:spPr>
            <p:txBody>
              <a:bodyPr/>
              <a:lstStyle/>
              <a:p>
                <a:endParaRPr lang="en-US"/>
              </a:p>
            </p:txBody>
          </p:sp>
          <p:sp>
            <p:nvSpPr>
              <p:cNvPr id="26655" name="Line 523"/>
              <p:cNvSpPr>
                <a:spLocks noChangeShapeType="1"/>
              </p:cNvSpPr>
              <p:nvPr/>
            </p:nvSpPr>
            <p:spPr bwMode="auto">
              <a:xfrm flipH="1" flipV="1">
                <a:off x="5405438" y="5476586"/>
                <a:ext cx="268287" cy="153988"/>
              </a:xfrm>
              <a:prstGeom prst="line">
                <a:avLst/>
              </a:prstGeom>
              <a:noFill/>
              <a:ln w="1588">
                <a:solidFill>
                  <a:srgbClr val="000000"/>
                </a:solidFill>
                <a:round/>
                <a:headEnd/>
                <a:tailEnd/>
              </a:ln>
            </p:spPr>
            <p:txBody>
              <a:bodyPr/>
              <a:lstStyle/>
              <a:p>
                <a:endParaRPr lang="en-US"/>
              </a:p>
            </p:txBody>
          </p:sp>
          <p:sp>
            <p:nvSpPr>
              <p:cNvPr id="26656" name="Line 524"/>
              <p:cNvSpPr>
                <a:spLocks noChangeShapeType="1"/>
              </p:cNvSpPr>
              <p:nvPr/>
            </p:nvSpPr>
            <p:spPr bwMode="auto">
              <a:xfrm>
                <a:off x="5405438" y="5476586"/>
                <a:ext cx="1587" cy="1588"/>
              </a:xfrm>
              <a:prstGeom prst="line">
                <a:avLst/>
              </a:prstGeom>
              <a:noFill/>
              <a:ln w="1588">
                <a:solidFill>
                  <a:srgbClr val="000000"/>
                </a:solidFill>
                <a:round/>
                <a:headEnd/>
                <a:tailEnd/>
              </a:ln>
            </p:spPr>
            <p:txBody>
              <a:bodyPr/>
              <a:lstStyle/>
              <a:p>
                <a:endParaRPr lang="en-US"/>
              </a:p>
            </p:txBody>
          </p:sp>
          <p:sp>
            <p:nvSpPr>
              <p:cNvPr id="26657" name="Freeform 525"/>
              <p:cNvSpPr>
                <a:spLocks/>
              </p:cNvSpPr>
              <p:nvPr/>
            </p:nvSpPr>
            <p:spPr bwMode="auto">
              <a:xfrm>
                <a:off x="5262563" y="5476586"/>
                <a:ext cx="265112"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658" name="Line 526"/>
              <p:cNvSpPr>
                <a:spLocks noChangeShapeType="1"/>
              </p:cNvSpPr>
              <p:nvPr/>
            </p:nvSpPr>
            <p:spPr bwMode="auto">
              <a:xfrm>
                <a:off x="5262563" y="5476586"/>
                <a:ext cx="1587" cy="336550"/>
              </a:xfrm>
              <a:prstGeom prst="line">
                <a:avLst/>
              </a:prstGeom>
              <a:noFill/>
              <a:ln w="1588">
                <a:solidFill>
                  <a:srgbClr val="000000"/>
                </a:solidFill>
                <a:round/>
                <a:headEnd/>
                <a:tailEnd/>
              </a:ln>
            </p:spPr>
            <p:txBody>
              <a:bodyPr/>
              <a:lstStyle/>
              <a:p>
                <a:endParaRPr lang="en-US"/>
              </a:p>
            </p:txBody>
          </p:sp>
          <p:sp>
            <p:nvSpPr>
              <p:cNvPr id="26659" name="Line 527"/>
              <p:cNvSpPr>
                <a:spLocks noChangeShapeType="1"/>
              </p:cNvSpPr>
              <p:nvPr/>
            </p:nvSpPr>
            <p:spPr bwMode="auto">
              <a:xfrm>
                <a:off x="5262563" y="5813136"/>
                <a:ext cx="265112" cy="168275"/>
              </a:xfrm>
              <a:prstGeom prst="line">
                <a:avLst/>
              </a:prstGeom>
              <a:noFill/>
              <a:ln w="1588">
                <a:solidFill>
                  <a:srgbClr val="000000"/>
                </a:solidFill>
                <a:round/>
                <a:headEnd/>
                <a:tailEnd/>
              </a:ln>
            </p:spPr>
            <p:txBody>
              <a:bodyPr/>
              <a:lstStyle/>
              <a:p>
                <a:endParaRPr lang="en-US"/>
              </a:p>
            </p:txBody>
          </p:sp>
          <p:sp>
            <p:nvSpPr>
              <p:cNvPr id="26660" name="Line 528"/>
              <p:cNvSpPr>
                <a:spLocks noChangeShapeType="1"/>
              </p:cNvSpPr>
              <p:nvPr/>
            </p:nvSpPr>
            <p:spPr bwMode="auto">
              <a:xfrm flipV="1">
                <a:off x="5527675" y="5630574"/>
                <a:ext cx="1588" cy="350837"/>
              </a:xfrm>
              <a:prstGeom prst="line">
                <a:avLst/>
              </a:prstGeom>
              <a:noFill/>
              <a:ln w="1588">
                <a:solidFill>
                  <a:srgbClr val="000000"/>
                </a:solidFill>
                <a:round/>
                <a:headEnd/>
                <a:tailEnd/>
              </a:ln>
            </p:spPr>
            <p:txBody>
              <a:bodyPr/>
              <a:lstStyle/>
              <a:p>
                <a:endParaRPr lang="en-US"/>
              </a:p>
            </p:txBody>
          </p:sp>
          <p:sp>
            <p:nvSpPr>
              <p:cNvPr id="26661" name="Line 529"/>
              <p:cNvSpPr>
                <a:spLocks noChangeShapeType="1"/>
              </p:cNvSpPr>
              <p:nvPr/>
            </p:nvSpPr>
            <p:spPr bwMode="auto">
              <a:xfrm flipH="1" flipV="1">
                <a:off x="5262563" y="5476586"/>
                <a:ext cx="265112" cy="153988"/>
              </a:xfrm>
              <a:prstGeom prst="line">
                <a:avLst/>
              </a:prstGeom>
              <a:noFill/>
              <a:ln w="1588">
                <a:solidFill>
                  <a:srgbClr val="000000"/>
                </a:solidFill>
                <a:round/>
                <a:headEnd/>
                <a:tailEnd/>
              </a:ln>
            </p:spPr>
            <p:txBody>
              <a:bodyPr/>
              <a:lstStyle/>
              <a:p>
                <a:endParaRPr lang="en-US"/>
              </a:p>
            </p:txBody>
          </p:sp>
          <p:sp>
            <p:nvSpPr>
              <p:cNvPr id="26662" name="Line 530"/>
              <p:cNvSpPr>
                <a:spLocks noChangeShapeType="1"/>
              </p:cNvSpPr>
              <p:nvPr/>
            </p:nvSpPr>
            <p:spPr bwMode="auto">
              <a:xfrm>
                <a:off x="5262563" y="5476586"/>
                <a:ext cx="1587" cy="1588"/>
              </a:xfrm>
              <a:prstGeom prst="line">
                <a:avLst/>
              </a:prstGeom>
              <a:noFill/>
              <a:ln w="1588">
                <a:solidFill>
                  <a:srgbClr val="000000"/>
                </a:solidFill>
                <a:round/>
                <a:headEnd/>
                <a:tailEnd/>
              </a:ln>
            </p:spPr>
            <p:txBody>
              <a:bodyPr/>
              <a:lstStyle/>
              <a:p>
                <a:endParaRPr lang="en-US"/>
              </a:p>
            </p:txBody>
          </p:sp>
          <p:sp>
            <p:nvSpPr>
              <p:cNvPr id="26663" name="Freeform 531"/>
              <p:cNvSpPr>
                <a:spLocks/>
              </p:cNvSpPr>
              <p:nvPr/>
            </p:nvSpPr>
            <p:spPr bwMode="auto">
              <a:xfrm>
                <a:off x="5116513" y="5476586"/>
                <a:ext cx="266700" cy="504825"/>
              </a:xfrm>
              <a:custGeom>
                <a:avLst/>
                <a:gdLst>
                  <a:gd name="T0" fmla="*/ 0 w 182"/>
                  <a:gd name="T1" fmla="*/ 0 h 318"/>
                  <a:gd name="T2" fmla="*/ 0 w 182"/>
                  <a:gd name="T3" fmla="*/ 2147483647 h 318"/>
                  <a:gd name="T4" fmla="*/ 2147483647 w 182"/>
                  <a:gd name="T5" fmla="*/ 2147483647 h 318"/>
                  <a:gd name="T6" fmla="*/ 2147483647 w 182"/>
                  <a:gd name="T7" fmla="*/ 2147483647 h 318"/>
                  <a:gd name="T8" fmla="*/ 0 w 182"/>
                  <a:gd name="T9" fmla="*/ 0 h 318"/>
                  <a:gd name="T10" fmla="*/ 0 w 182"/>
                  <a:gd name="T11" fmla="*/ 0 h 318"/>
                  <a:gd name="T12" fmla="*/ 0 60000 65536"/>
                  <a:gd name="T13" fmla="*/ 0 60000 65536"/>
                  <a:gd name="T14" fmla="*/ 0 60000 65536"/>
                  <a:gd name="T15" fmla="*/ 0 60000 65536"/>
                  <a:gd name="T16" fmla="*/ 0 60000 65536"/>
                  <a:gd name="T17" fmla="*/ 0 60000 65536"/>
                  <a:gd name="T18" fmla="*/ 0 w 182"/>
                  <a:gd name="T19" fmla="*/ 0 h 318"/>
                  <a:gd name="T20" fmla="*/ 182 w 182"/>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2" h="318">
                    <a:moveTo>
                      <a:pt x="0" y="0"/>
                    </a:moveTo>
                    <a:lnTo>
                      <a:pt x="0" y="212"/>
                    </a:lnTo>
                    <a:lnTo>
                      <a:pt x="182" y="318"/>
                    </a:lnTo>
                    <a:lnTo>
                      <a:pt x="182" y="97"/>
                    </a:lnTo>
                    <a:lnTo>
                      <a:pt x="0" y="0"/>
                    </a:lnTo>
                    <a:close/>
                  </a:path>
                </a:pathLst>
              </a:custGeom>
              <a:solidFill>
                <a:srgbClr val="C0C0C0"/>
              </a:solidFill>
              <a:ln w="9525">
                <a:noFill/>
                <a:round/>
                <a:headEnd/>
                <a:tailEnd/>
              </a:ln>
            </p:spPr>
            <p:txBody>
              <a:bodyPr/>
              <a:lstStyle/>
              <a:p>
                <a:endParaRPr lang="en-US"/>
              </a:p>
            </p:txBody>
          </p:sp>
          <p:sp>
            <p:nvSpPr>
              <p:cNvPr id="26664" name="Line 532"/>
              <p:cNvSpPr>
                <a:spLocks noChangeShapeType="1"/>
              </p:cNvSpPr>
              <p:nvPr/>
            </p:nvSpPr>
            <p:spPr bwMode="auto">
              <a:xfrm>
                <a:off x="5116513" y="5476586"/>
                <a:ext cx="1587" cy="336550"/>
              </a:xfrm>
              <a:prstGeom prst="line">
                <a:avLst/>
              </a:prstGeom>
              <a:noFill/>
              <a:ln w="1588">
                <a:solidFill>
                  <a:srgbClr val="000000"/>
                </a:solidFill>
                <a:round/>
                <a:headEnd/>
                <a:tailEnd/>
              </a:ln>
            </p:spPr>
            <p:txBody>
              <a:bodyPr/>
              <a:lstStyle/>
              <a:p>
                <a:endParaRPr lang="en-US"/>
              </a:p>
            </p:txBody>
          </p:sp>
          <p:sp>
            <p:nvSpPr>
              <p:cNvPr id="26665" name="Line 533"/>
              <p:cNvSpPr>
                <a:spLocks noChangeShapeType="1"/>
              </p:cNvSpPr>
              <p:nvPr/>
            </p:nvSpPr>
            <p:spPr bwMode="auto">
              <a:xfrm>
                <a:off x="5116513" y="5813136"/>
                <a:ext cx="266700" cy="168275"/>
              </a:xfrm>
              <a:prstGeom prst="line">
                <a:avLst/>
              </a:prstGeom>
              <a:noFill/>
              <a:ln w="1588">
                <a:solidFill>
                  <a:srgbClr val="000000"/>
                </a:solidFill>
                <a:round/>
                <a:headEnd/>
                <a:tailEnd/>
              </a:ln>
            </p:spPr>
            <p:txBody>
              <a:bodyPr/>
              <a:lstStyle/>
              <a:p>
                <a:endParaRPr lang="en-US"/>
              </a:p>
            </p:txBody>
          </p:sp>
          <p:sp>
            <p:nvSpPr>
              <p:cNvPr id="26666" name="Line 534"/>
              <p:cNvSpPr>
                <a:spLocks noChangeShapeType="1"/>
              </p:cNvSpPr>
              <p:nvPr/>
            </p:nvSpPr>
            <p:spPr bwMode="auto">
              <a:xfrm flipV="1">
                <a:off x="5383213" y="5630574"/>
                <a:ext cx="1587" cy="350837"/>
              </a:xfrm>
              <a:prstGeom prst="line">
                <a:avLst/>
              </a:prstGeom>
              <a:noFill/>
              <a:ln w="1588">
                <a:solidFill>
                  <a:srgbClr val="000000"/>
                </a:solidFill>
                <a:round/>
                <a:headEnd/>
                <a:tailEnd/>
              </a:ln>
            </p:spPr>
            <p:txBody>
              <a:bodyPr/>
              <a:lstStyle/>
              <a:p>
                <a:endParaRPr lang="en-US"/>
              </a:p>
            </p:txBody>
          </p:sp>
          <p:sp>
            <p:nvSpPr>
              <p:cNvPr id="26667" name="Line 535"/>
              <p:cNvSpPr>
                <a:spLocks noChangeShapeType="1"/>
              </p:cNvSpPr>
              <p:nvPr/>
            </p:nvSpPr>
            <p:spPr bwMode="auto">
              <a:xfrm flipH="1" flipV="1">
                <a:off x="5116513" y="5476586"/>
                <a:ext cx="266700" cy="153988"/>
              </a:xfrm>
              <a:prstGeom prst="line">
                <a:avLst/>
              </a:prstGeom>
              <a:noFill/>
              <a:ln w="1588">
                <a:solidFill>
                  <a:srgbClr val="000000"/>
                </a:solidFill>
                <a:round/>
                <a:headEnd/>
                <a:tailEnd/>
              </a:ln>
            </p:spPr>
            <p:txBody>
              <a:bodyPr/>
              <a:lstStyle/>
              <a:p>
                <a:endParaRPr lang="en-US"/>
              </a:p>
            </p:txBody>
          </p:sp>
          <p:sp>
            <p:nvSpPr>
              <p:cNvPr id="26668" name="Line 536"/>
              <p:cNvSpPr>
                <a:spLocks noChangeShapeType="1"/>
              </p:cNvSpPr>
              <p:nvPr/>
            </p:nvSpPr>
            <p:spPr bwMode="auto">
              <a:xfrm>
                <a:off x="5116513" y="5476586"/>
                <a:ext cx="1587" cy="1588"/>
              </a:xfrm>
              <a:prstGeom prst="line">
                <a:avLst/>
              </a:prstGeom>
              <a:noFill/>
              <a:ln w="1588">
                <a:solidFill>
                  <a:srgbClr val="000000"/>
                </a:solidFill>
                <a:round/>
                <a:headEnd/>
                <a:tailEnd/>
              </a:ln>
            </p:spPr>
            <p:txBody>
              <a:bodyPr/>
              <a:lstStyle/>
              <a:p>
                <a:endParaRPr lang="en-US"/>
              </a:p>
            </p:txBody>
          </p:sp>
          <p:sp>
            <p:nvSpPr>
              <p:cNvPr id="26669" name="Freeform 537"/>
              <p:cNvSpPr>
                <a:spLocks/>
              </p:cNvSpPr>
              <p:nvPr/>
            </p:nvSpPr>
            <p:spPr bwMode="auto">
              <a:xfrm>
                <a:off x="4972050" y="5476586"/>
                <a:ext cx="265113"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670" name="Line 538"/>
              <p:cNvSpPr>
                <a:spLocks noChangeShapeType="1"/>
              </p:cNvSpPr>
              <p:nvPr/>
            </p:nvSpPr>
            <p:spPr bwMode="auto">
              <a:xfrm>
                <a:off x="4972050" y="5476586"/>
                <a:ext cx="1588" cy="336550"/>
              </a:xfrm>
              <a:prstGeom prst="line">
                <a:avLst/>
              </a:prstGeom>
              <a:noFill/>
              <a:ln w="1588">
                <a:solidFill>
                  <a:srgbClr val="000000"/>
                </a:solidFill>
                <a:round/>
                <a:headEnd/>
                <a:tailEnd/>
              </a:ln>
            </p:spPr>
            <p:txBody>
              <a:bodyPr/>
              <a:lstStyle/>
              <a:p>
                <a:endParaRPr lang="en-US"/>
              </a:p>
            </p:txBody>
          </p:sp>
          <p:sp>
            <p:nvSpPr>
              <p:cNvPr id="26671" name="Line 539"/>
              <p:cNvSpPr>
                <a:spLocks noChangeShapeType="1"/>
              </p:cNvSpPr>
              <p:nvPr/>
            </p:nvSpPr>
            <p:spPr bwMode="auto">
              <a:xfrm>
                <a:off x="4972050" y="5813136"/>
                <a:ext cx="265113" cy="168275"/>
              </a:xfrm>
              <a:prstGeom prst="line">
                <a:avLst/>
              </a:prstGeom>
              <a:noFill/>
              <a:ln w="1588">
                <a:solidFill>
                  <a:srgbClr val="000000"/>
                </a:solidFill>
                <a:round/>
                <a:headEnd/>
                <a:tailEnd/>
              </a:ln>
            </p:spPr>
            <p:txBody>
              <a:bodyPr/>
              <a:lstStyle/>
              <a:p>
                <a:endParaRPr lang="en-US"/>
              </a:p>
            </p:txBody>
          </p:sp>
          <p:sp>
            <p:nvSpPr>
              <p:cNvPr id="26672" name="Line 540"/>
              <p:cNvSpPr>
                <a:spLocks noChangeShapeType="1"/>
              </p:cNvSpPr>
              <p:nvPr/>
            </p:nvSpPr>
            <p:spPr bwMode="auto">
              <a:xfrm flipV="1">
                <a:off x="5237163" y="5630574"/>
                <a:ext cx="1587" cy="350837"/>
              </a:xfrm>
              <a:prstGeom prst="line">
                <a:avLst/>
              </a:prstGeom>
              <a:noFill/>
              <a:ln w="1588">
                <a:solidFill>
                  <a:srgbClr val="000000"/>
                </a:solidFill>
                <a:round/>
                <a:headEnd/>
                <a:tailEnd/>
              </a:ln>
            </p:spPr>
            <p:txBody>
              <a:bodyPr/>
              <a:lstStyle/>
              <a:p>
                <a:endParaRPr lang="en-US"/>
              </a:p>
            </p:txBody>
          </p:sp>
          <p:sp>
            <p:nvSpPr>
              <p:cNvPr id="26673" name="Line 541"/>
              <p:cNvSpPr>
                <a:spLocks noChangeShapeType="1"/>
              </p:cNvSpPr>
              <p:nvPr/>
            </p:nvSpPr>
            <p:spPr bwMode="auto">
              <a:xfrm flipH="1" flipV="1">
                <a:off x="4972050" y="5476586"/>
                <a:ext cx="265113" cy="153988"/>
              </a:xfrm>
              <a:prstGeom prst="line">
                <a:avLst/>
              </a:prstGeom>
              <a:noFill/>
              <a:ln w="1588">
                <a:solidFill>
                  <a:srgbClr val="000000"/>
                </a:solidFill>
                <a:round/>
                <a:headEnd/>
                <a:tailEnd/>
              </a:ln>
            </p:spPr>
            <p:txBody>
              <a:bodyPr/>
              <a:lstStyle/>
              <a:p>
                <a:endParaRPr lang="en-US"/>
              </a:p>
            </p:txBody>
          </p:sp>
          <p:sp>
            <p:nvSpPr>
              <p:cNvPr id="26674" name="Line 542"/>
              <p:cNvSpPr>
                <a:spLocks noChangeShapeType="1"/>
              </p:cNvSpPr>
              <p:nvPr/>
            </p:nvSpPr>
            <p:spPr bwMode="auto">
              <a:xfrm>
                <a:off x="4972050" y="5476586"/>
                <a:ext cx="1588" cy="1588"/>
              </a:xfrm>
              <a:prstGeom prst="line">
                <a:avLst/>
              </a:prstGeom>
              <a:noFill/>
              <a:ln w="1588">
                <a:solidFill>
                  <a:srgbClr val="000000"/>
                </a:solidFill>
                <a:round/>
                <a:headEnd/>
                <a:tailEnd/>
              </a:ln>
            </p:spPr>
            <p:txBody>
              <a:bodyPr/>
              <a:lstStyle/>
              <a:p>
                <a:endParaRPr lang="en-US"/>
              </a:p>
            </p:txBody>
          </p:sp>
          <p:sp>
            <p:nvSpPr>
              <p:cNvPr id="26675" name="Freeform 543"/>
              <p:cNvSpPr>
                <a:spLocks/>
              </p:cNvSpPr>
              <p:nvPr/>
            </p:nvSpPr>
            <p:spPr bwMode="auto">
              <a:xfrm>
                <a:off x="4827588" y="5476586"/>
                <a:ext cx="265112"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676" name="Line 544"/>
              <p:cNvSpPr>
                <a:spLocks noChangeShapeType="1"/>
              </p:cNvSpPr>
              <p:nvPr/>
            </p:nvSpPr>
            <p:spPr bwMode="auto">
              <a:xfrm>
                <a:off x="4827588" y="5476586"/>
                <a:ext cx="1587" cy="336550"/>
              </a:xfrm>
              <a:prstGeom prst="line">
                <a:avLst/>
              </a:prstGeom>
              <a:noFill/>
              <a:ln w="1588">
                <a:solidFill>
                  <a:srgbClr val="000000"/>
                </a:solidFill>
                <a:round/>
                <a:headEnd/>
                <a:tailEnd/>
              </a:ln>
            </p:spPr>
            <p:txBody>
              <a:bodyPr/>
              <a:lstStyle/>
              <a:p>
                <a:endParaRPr lang="en-US"/>
              </a:p>
            </p:txBody>
          </p:sp>
          <p:sp>
            <p:nvSpPr>
              <p:cNvPr id="26677" name="Line 545"/>
              <p:cNvSpPr>
                <a:spLocks noChangeShapeType="1"/>
              </p:cNvSpPr>
              <p:nvPr/>
            </p:nvSpPr>
            <p:spPr bwMode="auto">
              <a:xfrm>
                <a:off x="4827588" y="5813136"/>
                <a:ext cx="265112" cy="168275"/>
              </a:xfrm>
              <a:prstGeom prst="line">
                <a:avLst/>
              </a:prstGeom>
              <a:noFill/>
              <a:ln w="1588">
                <a:solidFill>
                  <a:srgbClr val="000000"/>
                </a:solidFill>
                <a:round/>
                <a:headEnd/>
                <a:tailEnd/>
              </a:ln>
            </p:spPr>
            <p:txBody>
              <a:bodyPr/>
              <a:lstStyle/>
              <a:p>
                <a:endParaRPr lang="en-US"/>
              </a:p>
            </p:txBody>
          </p:sp>
          <p:sp>
            <p:nvSpPr>
              <p:cNvPr id="26678" name="Line 546"/>
              <p:cNvSpPr>
                <a:spLocks noChangeShapeType="1"/>
              </p:cNvSpPr>
              <p:nvPr/>
            </p:nvSpPr>
            <p:spPr bwMode="auto">
              <a:xfrm flipV="1">
                <a:off x="5092700" y="5630574"/>
                <a:ext cx="1588" cy="350837"/>
              </a:xfrm>
              <a:prstGeom prst="line">
                <a:avLst/>
              </a:prstGeom>
              <a:noFill/>
              <a:ln w="1588">
                <a:solidFill>
                  <a:srgbClr val="000000"/>
                </a:solidFill>
                <a:round/>
                <a:headEnd/>
                <a:tailEnd/>
              </a:ln>
            </p:spPr>
            <p:txBody>
              <a:bodyPr/>
              <a:lstStyle/>
              <a:p>
                <a:endParaRPr lang="en-US"/>
              </a:p>
            </p:txBody>
          </p:sp>
          <p:sp>
            <p:nvSpPr>
              <p:cNvPr id="26679" name="Line 547"/>
              <p:cNvSpPr>
                <a:spLocks noChangeShapeType="1"/>
              </p:cNvSpPr>
              <p:nvPr/>
            </p:nvSpPr>
            <p:spPr bwMode="auto">
              <a:xfrm flipH="1" flipV="1">
                <a:off x="4827588" y="5476586"/>
                <a:ext cx="265112" cy="153988"/>
              </a:xfrm>
              <a:prstGeom prst="line">
                <a:avLst/>
              </a:prstGeom>
              <a:noFill/>
              <a:ln w="1588">
                <a:solidFill>
                  <a:srgbClr val="000000"/>
                </a:solidFill>
                <a:round/>
                <a:headEnd/>
                <a:tailEnd/>
              </a:ln>
            </p:spPr>
            <p:txBody>
              <a:bodyPr/>
              <a:lstStyle/>
              <a:p>
                <a:endParaRPr lang="en-US"/>
              </a:p>
            </p:txBody>
          </p:sp>
          <p:sp>
            <p:nvSpPr>
              <p:cNvPr id="26680" name="Line 548"/>
              <p:cNvSpPr>
                <a:spLocks noChangeShapeType="1"/>
              </p:cNvSpPr>
              <p:nvPr/>
            </p:nvSpPr>
            <p:spPr bwMode="auto">
              <a:xfrm>
                <a:off x="4827588" y="5476586"/>
                <a:ext cx="1587" cy="1588"/>
              </a:xfrm>
              <a:prstGeom prst="line">
                <a:avLst/>
              </a:prstGeom>
              <a:noFill/>
              <a:ln w="1588">
                <a:solidFill>
                  <a:srgbClr val="000000"/>
                </a:solidFill>
                <a:round/>
                <a:headEnd/>
                <a:tailEnd/>
              </a:ln>
            </p:spPr>
            <p:txBody>
              <a:bodyPr/>
              <a:lstStyle/>
              <a:p>
                <a:endParaRPr lang="en-US"/>
              </a:p>
            </p:txBody>
          </p:sp>
          <p:sp>
            <p:nvSpPr>
              <p:cNvPr id="26681" name="Freeform 549"/>
              <p:cNvSpPr>
                <a:spLocks/>
              </p:cNvSpPr>
              <p:nvPr/>
            </p:nvSpPr>
            <p:spPr bwMode="auto">
              <a:xfrm>
                <a:off x="4664075" y="5476586"/>
                <a:ext cx="265113"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682" name="Line 550"/>
              <p:cNvSpPr>
                <a:spLocks noChangeShapeType="1"/>
              </p:cNvSpPr>
              <p:nvPr/>
            </p:nvSpPr>
            <p:spPr bwMode="auto">
              <a:xfrm>
                <a:off x="4664075" y="5476586"/>
                <a:ext cx="1588" cy="336550"/>
              </a:xfrm>
              <a:prstGeom prst="line">
                <a:avLst/>
              </a:prstGeom>
              <a:noFill/>
              <a:ln w="1588">
                <a:solidFill>
                  <a:srgbClr val="000000"/>
                </a:solidFill>
                <a:round/>
                <a:headEnd/>
                <a:tailEnd/>
              </a:ln>
            </p:spPr>
            <p:txBody>
              <a:bodyPr/>
              <a:lstStyle/>
              <a:p>
                <a:endParaRPr lang="en-US"/>
              </a:p>
            </p:txBody>
          </p:sp>
          <p:sp>
            <p:nvSpPr>
              <p:cNvPr id="26683" name="Line 551"/>
              <p:cNvSpPr>
                <a:spLocks noChangeShapeType="1"/>
              </p:cNvSpPr>
              <p:nvPr/>
            </p:nvSpPr>
            <p:spPr bwMode="auto">
              <a:xfrm>
                <a:off x="4664075" y="5813136"/>
                <a:ext cx="265113" cy="168275"/>
              </a:xfrm>
              <a:prstGeom prst="line">
                <a:avLst/>
              </a:prstGeom>
              <a:noFill/>
              <a:ln w="1588">
                <a:solidFill>
                  <a:srgbClr val="000000"/>
                </a:solidFill>
                <a:round/>
                <a:headEnd/>
                <a:tailEnd/>
              </a:ln>
            </p:spPr>
            <p:txBody>
              <a:bodyPr/>
              <a:lstStyle/>
              <a:p>
                <a:endParaRPr lang="en-US"/>
              </a:p>
            </p:txBody>
          </p:sp>
          <p:sp>
            <p:nvSpPr>
              <p:cNvPr id="26684" name="Line 552"/>
              <p:cNvSpPr>
                <a:spLocks noChangeShapeType="1"/>
              </p:cNvSpPr>
              <p:nvPr/>
            </p:nvSpPr>
            <p:spPr bwMode="auto">
              <a:xfrm flipV="1">
                <a:off x="4929188" y="5630574"/>
                <a:ext cx="1587" cy="350837"/>
              </a:xfrm>
              <a:prstGeom prst="line">
                <a:avLst/>
              </a:prstGeom>
              <a:noFill/>
              <a:ln w="1588">
                <a:solidFill>
                  <a:srgbClr val="000000"/>
                </a:solidFill>
                <a:round/>
                <a:headEnd/>
                <a:tailEnd/>
              </a:ln>
            </p:spPr>
            <p:txBody>
              <a:bodyPr/>
              <a:lstStyle/>
              <a:p>
                <a:endParaRPr lang="en-US"/>
              </a:p>
            </p:txBody>
          </p:sp>
          <p:sp>
            <p:nvSpPr>
              <p:cNvPr id="26685" name="Line 553"/>
              <p:cNvSpPr>
                <a:spLocks noChangeShapeType="1"/>
              </p:cNvSpPr>
              <p:nvPr/>
            </p:nvSpPr>
            <p:spPr bwMode="auto">
              <a:xfrm flipH="1" flipV="1">
                <a:off x="4664075" y="5476586"/>
                <a:ext cx="265113" cy="153988"/>
              </a:xfrm>
              <a:prstGeom prst="line">
                <a:avLst/>
              </a:prstGeom>
              <a:noFill/>
              <a:ln w="1588">
                <a:solidFill>
                  <a:srgbClr val="000000"/>
                </a:solidFill>
                <a:round/>
                <a:headEnd/>
                <a:tailEnd/>
              </a:ln>
            </p:spPr>
            <p:txBody>
              <a:bodyPr/>
              <a:lstStyle/>
              <a:p>
                <a:endParaRPr lang="en-US"/>
              </a:p>
            </p:txBody>
          </p:sp>
          <p:sp>
            <p:nvSpPr>
              <p:cNvPr id="26686" name="Line 554"/>
              <p:cNvSpPr>
                <a:spLocks noChangeShapeType="1"/>
              </p:cNvSpPr>
              <p:nvPr/>
            </p:nvSpPr>
            <p:spPr bwMode="auto">
              <a:xfrm>
                <a:off x="4664075" y="5476586"/>
                <a:ext cx="1588" cy="1588"/>
              </a:xfrm>
              <a:prstGeom prst="line">
                <a:avLst/>
              </a:prstGeom>
              <a:noFill/>
              <a:ln w="1588">
                <a:solidFill>
                  <a:srgbClr val="000000"/>
                </a:solidFill>
                <a:round/>
                <a:headEnd/>
                <a:tailEnd/>
              </a:ln>
            </p:spPr>
            <p:txBody>
              <a:bodyPr/>
              <a:lstStyle/>
              <a:p>
                <a:endParaRPr lang="en-US"/>
              </a:p>
            </p:txBody>
          </p:sp>
          <p:sp>
            <p:nvSpPr>
              <p:cNvPr id="26687" name="Freeform 555"/>
              <p:cNvSpPr>
                <a:spLocks/>
              </p:cNvSpPr>
              <p:nvPr/>
            </p:nvSpPr>
            <p:spPr bwMode="auto">
              <a:xfrm>
                <a:off x="4519613" y="5476586"/>
                <a:ext cx="265112"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688" name="Line 556"/>
              <p:cNvSpPr>
                <a:spLocks noChangeShapeType="1"/>
              </p:cNvSpPr>
              <p:nvPr/>
            </p:nvSpPr>
            <p:spPr bwMode="auto">
              <a:xfrm>
                <a:off x="4519613" y="5476586"/>
                <a:ext cx="1587" cy="336550"/>
              </a:xfrm>
              <a:prstGeom prst="line">
                <a:avLst/>
              </a:prstGeom>
              <a:noFill/>
              <a:ln w="1588">
                <a:solidFill>
                  <a:srgbClr val="000000"/>
                </a:solidFill>
                <a:round/>
                <a:headEnd/>
                <a:tailEnd/>
              </a:ln>
            </p:spPr>
            <p:txBody>
              <a:bodyPr/>
              <a:lstStyle/>
              <a:p>
                <a:endParaRPr lang="en-US"/>
              </a:p>
            </p:txBody>
          </p:sp>
          <p:sp>
            <p:nvSpPr>
              <p:cNvPr id="26689" name="Line 557"/>
              <p:cNvSpPr>
                <a:spLocks noChangeShapeType="1"/>
              </p:cNvSpPr>
              <p:nvPr/>
            </p:nvSpPr>
            <p:spPr bwMode="auto">
              <a:xfrm>
                <a:off x="4519613" y="5813136"/>
                <a:ext cx="265112" cy="168275"/>
              </a:xfrm>
              <a:prstGeom prst="line">
                <a:avLst/>
              </a:prstGeom>
              <a:noFill/>
              <a:ln w="1588">
                <a:solidFill>
                  <a:srgbClr val="000000"/>
                </a:solidFill>
                <a:round/>
                <a:headEnd/>
                <a:tailEnd/>
              </a:ln>
            </p:spPr>
            <p:txBody>
              <a:bodyPr/>
              <a:lstStyle/>
              <a:p>
                <a:endParaRPr lang="en-US"/>
              </a:p>
            </p:txBody>
          </p:sp>
          <p:sp>
            <p:nvSpPr>
              <p:cNvPr id="26690" name="Line 558"/>
              <p:cNvSpPr>
                <a:spLocks noChangeShapeType="1"/>
              </p:cNvSpPr>
              <p:nvPr/>
            </p:nvSpPr>
            <p:spPr bwMode="auto">
              <a:xfrm flipV="1">
                <a:off x="4784725" y="5630574"/>
                <a:ext cx="1588" cy="350837"/>
              </a:xfrm>
              <a:prstGeom prst="line">
                <a:avLst/>
              </a:prstGeom>
              <a:noFill/>
              <a:ln w="1588">
                <a:solidFill>
                  <a:srgbClr val="000000"/>
                </a:solidFill>
                <a:round/>
                <a:headEnd/>
                <a:tailEnd/>
              </a:ln>
            </p:spPr>
            <p:txBody>
              <a:bodyPr/>
              <a:lstStyle/>
              <a:p>
                <a:endParaRPr lang="en-US"/>
              </a:p>
            </p:txBody>
          </p:sp>
          <p:sp>
            <p:nvSpPr>
              <p:cNvPr id="26691" name="Line 559"/>
              <p:cNvSpPr>
                <a:spLocks noChangeShapeType="1"/>
              </p:cNvSpPr>
              <p:nvPr/>
            </p:nvSpPr>
            <p:spPr bwMode="auto">
              <a:xfrm flipH="1" flipV="1">
                <a:off x="4519613" y="5476586"/>
                <a:ext cx="265112" cy="153988"/>
              </a:xfrm>
              <a:prstGeom prst="line">
                <a:avLst/>
              </a:prstGeom>
              <a:noFill/>
              <a:ln w="1588">
                <a:solidFill>
                  <a:srgbClr val="000000"/>
                </a:solidFill>
                <a:round/>
                <a:headEnd/>
                <a:tailEnd/>
              </a:ln>
            </p:spPr>
            <p:txBody>
              <a:bodyPr/>
              <a:lstStyle/>
              <a:p>
                <a:endParaRPr lang="en-US"/>
              </a:p>
            </p:txBody>
          </p:sp>
          <p:sp>
            <p:nvSpPr>
              <p:cNvPr id="26692" name="Line 560"/>
              <p:cNvSpPr>
                <a:spLocks noChangeShapeType="1"/>
              </p:cNvSpPr>
              <p:nvPr/>
            </p:nvSpPr>
            <p:spPr bwMode="auto">
              <a:xfrm>
                <a:off x="4519613" y="5476586"/>
                <a:ext cx="1587" cy="1588"/>
              </a:xfrm>
              <a:prstGeom prst="line">
                <a:avLst/>
              </a:prstGeom>
              <a:noFill/>
              <a:ln w="1588">
                <a:solidFill>
                  <a:srgbClr val="000000"/>
                </a:solidFill>
                <a:round/>
                <a:headEnd/>
                <a:tailEnd/>
              </a:ln>
            </p:spPr>
            <p:txBody>
              <a:bodyPr/>
              <a:lstStyle/>
              <a:p>
                <a:endParaRPr lang="en-US"/>
              </a:p>
            </p:txBody>
          </p:sp>
          <p:sp>
            <p:nvSpPr>
              <p:cNvPr id="26693" name="Freeform 561"/>
              <p:cNvSpPr>
                <a:spLocks/>
              </p:cNvSpPr>
              <p:nvPr/>
            </p:nvSpPr>
            <p:spPr bwMode="auto">
              <a:xfrm>
                <a:off x="4373563" y="5476586"/>
                <a:ext cx="265112"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694" name="Line 562"/>
              <p:cNvSpPr>
                <a:spLocks noChangeShapeType="1"/>
              </p:cNvSpPr>
              <p:nvPr/>
            </p:nvSpPr>
            <p:spPr bwMode="auto">
              <a:xfrm>
                <a:off x="4373563" y="5476586"/>
                <a:ext cx="1587" cy="336550"/>
              </a:xfrm>
              <a:prstGeom prst="line">
                <a:avLst/>
              </a:prstGeom>
              <a:noFill/>
              <a:ln w="1588">
                <a:solidFill>
                  <a:srgbClr val="000000"/>
                </a:solidFill>
                <a:round/>
                <a:headEnd/>
                <a:tailEnd/>
              </a:ln>
            </p:spPr>
            <p:txBody>
              <a:bodyPr/>
              <a:lstStyle/>
              <a:p>
                <a:endParaRPr lang="en-US"/>
              </a:p>
            </p:txBody>
          </p:sp>
          <p:sp>
            <p:nvSpPr>
              <p:cNvPr id="26695" name="Line 563"/>
              <p:cNvSpPr>
                <a:spLocks noChangeShapeType="1"/>
              </p:cNvSpPr>
              <p:nvPr/>
            </p:nvSpPr>
            <p:spPr bwMode="auto">
              <a:xfrm>
                <a:off x="4373563" y="5813136"/>
                <a:ext cx="265112" cy="168275"/>
              </a:xfrm>
              <a:prstGeom prst="line">
                <a:avLst/>
              </a:prstGeom>
              <a:noFill/>
              <a:ln w="1588">
                <a:solidFill>
                  <a:srgbClr val="000000"/>
                </a:solidFill>
                <a:round/>
                <a:headEnd/>
                <a:tailEnd/>
              </a:ln>
            </p:spPr>
            <p:txBody>
              <a:bodyPr/>
              <a:lstStyle/>
              <a:p>
                <a:endParaRPr lang="en-US"/>
              </a:p>
            </p:txBody>
          </p:sp>
          <p:sp>
            <p:nvSpPr>
              <p:cNvPr id="26696" name="Line 564"/>
              <p:cNvSpPr>
                <a:spLocks noChangeShapeType="1"/>
              </p:cNvSpPr>
              <p:nvPr/>
            </p:nvSpPr>
            <p:spPr bwMode="auto">
              <a:xfrm flipV="1">
                <a:off x="4638675" y="5630574"/>
                <a:ext cx="1588" cy="350837"/>
              </a:xfrm>
              <a:prstGeom prst="line">
                <a:avLst/>
              </a:prstGeom>
              <a:noFill/>
              <a:ln w="1588">
                <a:solidFill>
                  <a:srgbClr val="000000"/>
                </a:solidFill>
                <a:round/>
                <a:headEnd/>
                <a:tailEnd/>
              </a:ln>
            </p:spPr>
            <p:txBody>
              <a:bodyPr/>
              <a:lstStyle/>
              <a:p>
                <a:endParaRPr lang="en-US"/>
              </a:p>
            </p:txBody>
          </p:sp>
          <p:sp>
            <p:nvSpPr>
              <p:cNvPr id="26697" name="Line 565"/>
              <p:cNvSpPr>
                <a:spLocks noChangeShapeType="1"/>
              </p:cNvSpPr>
              <p:nvPr/>
            </p:nvSpPr>
            <p:spPr bwMode="auto">
              <a:xfrm flipH="1" flipV="1">
                <a:off x="4373563" y="5476586"/>
                <a:ext cx="265112" cy="153988"/>
              </a:xfrm>
              <a:prstGeom prst="line">
                <a:avLst/>
              </a:prstGeom>
              <a:noFill/>
              <a:ln w="1588">
                <a:solidFill>
                  <a:srgbClr val="000000"/>
                </a:solidFill>
                <a:round/>
                <a:headEnd/>
                <a:tailEnd/>
              </a:ln>
            </p:spPr>
            <p:txBody>
              <a:bodyPr/>
              <a:lstStyle/>
              <a:p>
                <a:endParaRPr lang="en-US"/>
              </a:p>
            </p:txBody>
          </p:sp>
          <p:sp>
            <p:nvSpPr>
              <p:cNvPr id="26698" name="Line 566"/>
              <p:cNvSpPr>
                <a:spLocks noChangeShapeType="1"/>
              </p:cNvSpPr>
              <p:nvPr/>
            </p:nvSpPr>
            <p:spPr bwMode="auto">
              <a:xfrm>
                <a:off x="4373563" y="5476586"/>
                <a:ext cx="1587" cy="1588"/>
              </a:xfrm>
              <a:prstGeom prst="line">
                <a:avLst/>
              </a:prstGeom>
              <a:noFill/>
              <a:ln w="1588">
                <a:solidFill>
                  <a:srgbClr val="000000"/>
                </a:solidFill>
                <a:round/>
                <a:headEnd/>
                <a:tailEnd/>
              </a:ln>
            </p:spPr>
            <p:txBody>
              <a:bodyPr/>
              <a:lstStyle/>
              <a:p>
                <a:endParaRPr lang="en-US"/>
              </a:p>
            </p:txBody>
          </p:sp>
          <p:sp>
            <p:nvSpPr>
              <p:cNvPr id="26699" name="Freeform 567"/>
              <p:cNvSpPr>
                <a:spLocks/>
              </p:cNvSpPr>
              <p:nvPr/>
            </p:nvSpPr>
            <p:spPr bwMode="auto">
              <a:xfrm>
                <a:off x="4230688" y="5476586"/>
                <a:ext cx="265112"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700" name="Line 568"/>
              <p:cNvSpPr>
                <a:spLocks noChangeShapeType="1"/>
              </p:cNvSpPr>
              <p:nvPr/>
            </p:nvSpPr>
            <p:spPr bwMode="auto">
              <a:xfrm>
                <a:off x="4230688" y="5476586"/>
                <a:ext cx="1587" cy="336550"/>
              </a:xfrm>
              <a:prstGeom prst="line">
                <a:avLst/>
              </a:prstGeom>
              <a:noFill/>
              <a:ln w="1588">
                <a:solidFill>
                  <a:srgbClr val="000000"/>
                </a:solidFill>
                <a:round/>
                <a:headEnd/>
                <a:tailEnd/>
              </a:ln>
            </p:spPr>
            <p:txBody>
              <a:bodyPr/>
              <a:lstStyle/>
              <a:p>
                <a:endParaRPr lang="en-US"/>
              </a:p>
            </p:txBody>
          </p:sp>
          <p:sp>
            <p:nvSpPr>
              <p:cNvPr id="26701" name="Line 569"/>
              <p:cNvSpPr>
                <a:spLocks noChangeShapeType="1"/>
              </p:cNvSpPr>
              <p:nvPr/>
            </p:nvSpPr>
            <p:spPr bwMode="auto">
              <a:xfrm>
                <a:off x="4230688" y="5813136"/>
                <a:ext cx="265112" cy="168275"/>
              </a:xfrm>
              <a:prstGeom prst="line">
                <a:avLst/>
              </a:prstGeom>
              <a:noFill/>
              <a:ln w="1588">
                <a:solidFill>
                  <a:srgbClr val="000000"/>
                </a:solidFill>
                <a:round/>
                <a:headEnd/>
                <a:tailEnd/>
              </a:ln>
            </p:spPr>
            <p:txBody>
              <a:bodyPr/>
              <a:lstStyle/>
              <a:p>
                <a:endParaRPr lang="en-US"/>
              </a:p>
            </p:txBody>
          </p:sp>
          <p:sp>
            <p:nvSpPr>
              <p:cNvPr id="26702" name="Line 570"/>
              <p:cNvSpPr>
                <a:spLocks noChangeShapeType="1"/>
              </p:cNvSpPr>
              <p:nvPr/>
            </p:nvSpPr>
            <p:spPr bwMode="auto">
              <a:xfrm flipV="1">
                <a:off x="4495800" y="5630574"/>
                <a:ext cx="1588" cy="350837"/>
              </a:xfrm>
              <a:prstGeom prst="line">
                <a:avLst/>
              </a:prstGeom>
              <a:noFill/>
              <a:ln w="1588">
                <a:solidFill>
                  <a:srgbClr val="000000"/>
                </a:solidFill>
                <a:round/>
                <a:headEnd/>
                <a:tailEnd/>
              </a:ln>
            </p:spPr>
            <p:txBody>
              <a:bodyPr/>
              <a:lstStyle/>
              <a:p>
                <a:endParaRPr lang="en-US"/>
              </a:p>
            </p:txBody>
          </p:sp>
          <p:sp>
            <p:nvSpPr>
              <p:cNvPr id="26703" name="Line 571"/>
              <p:cNvSpPr>
                <a:spLocks noChangeShapeType="1"/>
              </p:cNvSpPr>
              <p:nvPr/>
            </p:nvSpPr>
            <p:spPr bwMode="auto">
              <a:xfrm flipH="1" flipV="1">
                <a:off x="4230688" y="5476586"/>
                <a:ext cx="265112" cy="153988"/>
              </a:xfrm>
              <a:prstGeom prst="line">
                <a:avLst/>
              </a:prstGeom>
              <a:noFill/>
              <a:ln w="1588">
                <a:solidFill>
                  <a:srgbClr val="000000"/>
                </a:solidFill>
                <a:round/>
                <a:headEnd/>
                <a:tailEnd/>
              </a:ln>
            </p:spPr>
            <p:txBody>
              <a:bodyPr/>
              <a:lstStyle/>
              <a:p>
                <a:endParaRPr lang="en-US"/>
              </a:p>
            </p:txBody>
          </p:sp>
          <p:sp>
            <p:nvSpPr>
              <p:cNvPr id="26704" name="Line 572"/>
              <p:cNvSpPr>
                <a:spLocks noChangeShapeType="1"/>
              </p:cNvSpPr>
              <p:nvPr/>
            </p:nvSpPr>
            <p:spPr bwMode="auto">
              <a:xfrm>
                <a:off x="4230688" y="5476586"/>
                <a:ext cx="1587" cy="1588"/>
              </a:xfrm>
              <a:prstGeom prst="line">
                <a:avLst/>
              </a:prstGeom>
              <a:noFill/>
              <a:ln w="1588">
                <a:solidFill>
                  <a:srgbClr val="000000"/>
                </a:solidFill>
                <a:round/>
                <a:headEnd/>
                <a:tailEnd/>
              </a:ln>
            </p:spPr>
            <p:txBody>
              <a:bodyPr/>
              <a:lstStyle/>
              <a:p>
                <a:endParaRPr lang="en-US"/>
              </a:p>
            </p:txBody>
          </p:sp>
          <p:sp>
            <p:nvSpPr>
              <p:cNvPr id="26705" name="Freeform 573"/>
              <p:cNvSpPr>
                <a:spLocks/>
              </p:cNvSpPr>
              <p:nvPr/>
            </p:nvSpPr>
            <p:spPr bwMode="auto">
              <a:xfrm>
                <a:off x="4084638" y="5476586"/>
                <a:ext cx="265112" cy="504825"/>
              </a:xfrm>
              <a:custGeom>
                <a:avLst/>
                <a:gdLst>
                  <a:gd name="T0" fmla="*/ 0 w 181"/>
                  <a:gd name="T1" fmla="*/ 0 h 318"/>
                  <a:gd name="T2" fmla="*/ 0 w 181"/>
                  <a:gd name="T3" fmla="*/ 2147483647 h 318"/>
                  <a:gd name="T4" fmla="*/ 2147483647 w 181"/>
                  <a:gd name="T5" fmla="*/ 2147483647 h 318"/>
                  <a:gd name="T6" fmla="*/ 2147483647 w 181"/>
                  <a:gd name="T7" fmla="*/ 2147483647 h 318"/>
                  <a:gd name="T8" fmla="*/ 0 w 181"/>
                  <a:gd name="T9" fmla="*/ 0 h 318"/>
                  <a:gd name="T10" fmla="*/ 0 w 181"/>
                  <a:gd name="T11" fmla="*/ 0 h 318"/>
                  <a:gd name="T12" fmla="*/ 0 60000 65536"/>
                  <a:gd name="T13" fmla="*/ 0 60000 65536"/>
                  <a:gd name="T14" fmla="*/ 0 60000 65536"/>
                  <a:gd name="T15" fmla="*/ 0 60000 65536"/>
                  <a:gd name="T16" fmla="*/ 0 60000 65536"/>
                  <a:gd name="T17" fmla="*/ 0 60000 65536"/>
                  <a:gd name="T18" fmla="*/ 0 w 181"/>
                  <a:gd name="T19" fmla="*/ 0 h 318"/>
                  <a:gd name="T20" fmla="*/ 181 w 18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1" h="318">
                    <a:moveTo>
                      <a:pt x="0" y="0"/>
                    </a:moveTo>
                    <a:lnTo>
                      <a:pt x="0" y="212"/>
                    </a:lnTo>
                    <a:lnTo>
                      <a:pt x="181" y="318"/>
                    </a:lnTo>
                    <a:lnTo>
                      <a:pt x="181" y="97"/>
                    </a:lnTo>
                    <a:lnTo>
                      <a:pt x="0" y="0"/>
                    </a:lnTo>
                    <a:close/>
                  </a:path>
                </a:pathLst>
              </a:custGeom>
              <a:solidFill>
                <a:srgbClr val="C0C0C0"/>
              </a:solidFill>
              <a:ln w="9525">
                <a:noFill/>
                <a:round/>
                <a:headEnd/>
                <a:tailEnd/>
              </a:ln>
            </p:spPr>
            <p:txBody>
              <a:bodyPr/>
              <a:lstStyle/>
              <a:p>
                <a:endParaRPr lang="en-US"/>
              </a:p>
            </p:txBody>
          </p:sp>
          <p:sp>
            <p:nvSpPr>
              <p:cNvPr id="26706" name="Line 574"/>
              <p:cNvSpPr>
                <a:spLocks noChangeShapeType="1"/>
              </p:cNvSpPr>
              <p:nvPr/>
            </p:nvSpPr>
            <p:spPr bwMode="auto">
              <a:xfrm>
                <a:off x="4084638" y="5476586"/>
                <a:ext cx="1587" cy="336550"/>
              </a:xfrm>
              <a:prstGeom prst="line">
                <a:avLst/>
              </a:prstGeom>
              <a:noFill/>
              <a:ln w="1588">
                <a:solidFill>
                  <a:srgbClr val="000000"/>
                </a:solidFill>
                <a:round/>
                <a:headEnd/>
                <a:tailEnd/>
              </a:ln>
            </p:spPr>
            <p:txBody>
              <a:bodyPr/>
              <a:lstStyle/>
              <a:p>
                <a:endParaRPr lang="en-US"/>
              </a:p>
            </p:txBody>
          </p:sp>
          <p:sp>
            <p:nvSpPr>
              <p:cNvPr id="26707" name="Line 575"/>
              <p:cNvSpPr>
                <a:spLocks noChangeShapeType="1"/>
              </p:cNvSpPr>
              <p:nvPr/>
            </p:nvSpPr>
            <p:spPr bwMode="auto">
              <a:xfrm>
                <a:off x="4084638" y="5813136"/>
                <a:ext cx="265112" cy="168275"/>
              </a:xfrm>
              <a:prstGeom prst="line">
                <a:avLst/>
              </a:prstGeom>
              <a:noFill/>
              <a:ln w="1588">
                <a:solidFill>
                  <a:srgbClr val="000000"/>
                </a:solidFill>
                <a:round/>
                <a:headEnd/>
                <a:tailEnd/>
              </a:ln>
            </p:spPr>
            <p:txBody>
              <a:bodyPr/>
              <a:lstStyle/>
              <a:p>
                <a:endParaRPr lang="en-US"/>
              </a:p>
            </p:txBody>
          </p:sp>
          <p:sp>
            <p:nvSpPr>
              <p:cNvPr id="26708" name="Line 576"/>
              <p:cNvSpPr>
                <a:spLocks noChangeShapeType="1"/>
              </p:cNvSpPr>
              <p:nvPr/>
            </p:nvSpPr>
            <p:spPr bwMode="auto">
              <a:xfrm flipV="1">
                <a:off x="4349750" y="5630574"/>
                <a:ext cx="1588" cy="350837"/>
              </a:xfrm>
              <a:prstGeom prst="line">
                <a:avLst/>
              </a:prstGeom>
              <a:noFill/>
              <a:ln w="1588">
                <a:solidFill>
                  <a:srgbClr val="000000"/>
                </a:solidFill>
                <a:round/>
                <a:headEnd/>
                <a:tailEnd/>
              </a:ln>
            </p:spPr>
            <p:txBody>
              <a:bodyPr/>
              <a:lstStyle/>
              <a:p>
                <a:endParaRPr lang="en-US"/>
              </a:p>
            </p:txBody>
          </p:sp>
          <p:sp>
            <p:nvSpPr>
              <p:cNvPr id="26709" name="Line 577"/>
              <p:cNvSpPr>
                <a:spLocks noChangeShapeType="1"/>
              </p:cNvSpPr>
              <p:nvPr/>
            </p:nvSpPr>
            <p:spPr bwMode="auto">
              <a:xfrm flipH="1" flipV="1">
                <a:off x="4084638" y="5476586"/>
                <a:ext cx="265112" cy="153988"/>
              </a:xfrm>
              <a:prstGeom prst="line">
                <a:avLst/>
              </a:prstGeom>
              <a:noFill/>
              <a:ln w="1588">
                <a:solidFill>
                  <a:srgbClr val="000000"/>
                </a:solidFill>
                <a:round/>
                <a:headEnd/>
                <a:tailEnd/>
              </a:ln>
            </p:spPr>
            <p:txBody>
              <a:bodyPr/>
              <a:lstStyle/>
              <a:p>
                <a:endParaRPr lang="en-US"/>
              </a:p>
            </p:txBody>
          </p:sp>
          <p:sp>
            <p:nvSpPr>
              <p:cNvPr id="26710" name="Line 578"/>
              <p:cNvSpPr>
                <a:spLocks noChangeShapeType="1"/>
              </p:cNvSpPr>
              <p:nvPr/>
            </p:nvSpPr>
            <p:spPr bwMode="auto">
              <a:xfrm>
                <a:off x="4084638" y="5476586"/>
                <a:ext cx="1587" cy="1588"/>
              </a:xfrm>
              <a:prstGeom prst="line">
                <a:avLst/>
              </a:prstGeom>
              <a:noFill/>
              <a:ln w="1588">
                <a:solidFill>
                  <a:srgbClr val="000000"/>
                </a:solidFill>
                <a:round/>
                <a:headEnd/>
                <a:tailEnd/>
              </a:ln>
            </p:spPr>
            <p:txBody>
              <a:bodyPr/>
              <a:lstStyle/>
              <a:p>
                <a:endParaRPr lang="en-US"/>
              </a:p>
            </p:txBody>
          </p:sp>
          <p:sp>
            <p:nvSpPr>
              <p:cNvPr id="26711" name="Freeform 579"/>
              <p:cNvSpPr>
                <a:spLocks/>
              </p:cNvSpPr>
              <p:nvPr/>
            </p:nvSpPr>
            <p:spPr bwMode="auto">
              <a:xfrm>
                <a:off x="3938588" y="5476586"/>
                <a:ext cx="266700" cy="504825"/>
              </a:xfrm>
              <a:custGeom>
                <a:avLst/>
                <a:gdLst>
                  <a:gd name="T0" fmla="*/ 0 w 182"/>
                  <a:gd name="T1" fmla="*/ 0 h 318"/>
                  <a:gd name="T2" fmla="*/ 0 w 182"/>
                  <a:gd name="T3" fmla="*/ 2147483647 h 318"/>
                  <a:gd name="T4" fmla="*/ 2147483647 w 182"/>
                  <a:gd name="T5" fmla="*/ 2147483647 h 318"/>
                  <a:gd name="T6" fmla="*/ 2147483647 w 182"/>
                  <a:gd name="T7" fmla="*/ 2147483647 h 318"/>
                  <a:gd name="T8" fmla="*/ 0 w 182"/>
                  <a:gd name="T9" fmla="*/ 0 h 318"/>
                  <a:gd name="T10" fmla="*/ 0 w 182"/>
                  <a:gd name="T11" fmla="*/ 0 h 318"/>
                  <a:gd name="T12" fmla="*/ 0 60000 65536"/>
                  <a:gd name="T13" fmla="*/ 0 60000 65536"/>
                  <a:gd name="T14" fmla="*/ 0 60000 65536"/>
                  <a:gd name="T15" fmla="*/ 0 60000 65536"/>
                  <a:gd name="T16" fmla="*/ 0 60000 65536"/>
                  <a:gd name="T17" fmla="*/ 0 60000 65536"/>
                  <a:gd name="T18" fmla="*/ 0 w 182"/>
                  <a:gd name="T19" fmla="*/ 0 h 318"/>
                  <a:gd name="T20" fmla="*/ 182 w 182"/>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2" h="318">
                    <a:moveTo>
                      <a:pt x="0" y="0"/>
                    </a:moveTo>
                    <a:lnTo>
                      <a:pt x="0" y="212"/>
                    </a:lnTo>
                    <a:lnTo>
                      <a:pt x="182" y="318"/>
                    </a:lnTo>
                    <a:lnTo>
                      <a:pt x="182" y="97"/>
                    </a:lnTo>
                    <a:lnTo>
                      <a:pt x="0" y="0"/>
                    </a:lnTo>
                    <a:close/>
                  </a:path>
                </a:pathLst>
              </a:custGeom>
              <a:solidFill>
                <a:srgbClr val="C0C0C0"/>
              </a:solidFill>
              <a:ln w="9525">
                <a:noFill/>
                <a:round/>
                <a:headEnd/>
                <a:tailEnd/>
              </a:ln>
            </p:spPr>
            <p:txBody>
              <a:bodyPr/>
              <a:lstStyle/>
              <a:p>
                <a:endParaRPr lang="en-US"/>
              </a:p>
            </p:txBody>
          </p:sp>
          <p:sp>
            <p:nvSpPr>
              <p:cNvPr id="26712" name="Line 580"/>
              <p:cNvSpPr>
                <a:spLocks noChangeShapeType="1"/>
              </p:cNvSpPr>
              <p:nvPr/>
            </p:nvSpPr>
            <p:spPr bwMode="auto">
              <a:xfrm>
                <a:off x="3938588" y="5476586"/>
                <a:ext cx="1587" cy="336550"/>
              </a:xfrm>
              <a:prstGeom prst="line">
                <a:avLst/>
              </a:prstGeom>
              <a:noFill/>
              <a:ln w="1588">
                <a:solidFill>
                  <a:srgbClr val="000000"/>
                </a:solidFill>
                <a:round/>
                <a:headEnd/>
                <a:tailEnd/>
              </a:ln>
            </p:spPr>
            <p:txBody>
              <a:bodyPr/>
              <a:lstStyle/>
              <a:p>
                <a:endParaRPr lang="en-US"/>
              </a:p>
            </p:txBody>
          </p:sp>
          <p:sp>
            <p:nvSpPr>
              <p:cNvPr id="26713" name="Line 581"/>
              <p:cNvSpPr>
                <a:spLocks noChangeShapeType="1"/>
              </p:cNvSpPr>
              <p:nvPr/>
            </p:nvSpPr>
            <p:spPr bwMode="auto">
              <a:xfrm>
                <a:off x="3938588" y="5813136"/>
                <a:ext cx="266700" cy="168275"/>
              </a:xfrm>
              <a:prstGeom prst="line">
                <a:avLst/>
              </a:prstGeom>
              <a:noFill/>
              <a:ln w="1588">
                <a:solidFill>
                  <a:srgbClr val="000000"/>
                </a:solidFill>
                <a:round/>
                <a:headEnd/>
                <a:tailEnd/>
              </a:ln>
            </p:spPr>
            <p:txBody>
              <a:bodyPr/>
              <a:lstStyle/>
              <a:p>
                <a:endParaRPr lang="en-US"/>
              </a:p>
            </p:txBody>
          </p:sp>
          <p:sp>
            <p:nvSpPr>
              <p:cNvPr id="26714" name="Line 582"/>
              <p:cNvSpPr>
                <a:spLocks noChangeShapeType="1"/>
              </p:cNvSpPr>
              <p:nvPr/>
            </p:nvSpPr>
            <p:spPr bwMode="auto">
              <a:xfrm flipV="1">
                <a:off x="4205288" y="5630574"/>
                <a:ext cx="1587" cy="350837"/>
              </a:xfrm>
              <a:prstGeom prst="line">
                <a:avLst/>
              </a:prstGeom>
              <a:noFill/>
              <a:ln w="1588">
                <a:solidFill>
                  <a:srgbClr val="000000"/>
                </a:solidFill>
                <a:round/>
                <a:headEnd/>
                <a:tailEnd/>
              </a:ln>
            </p:spPr>
            <p:txBody>
              <a:bodyPr/>
              <a:lstStyle/>
              <a:p>
                <a:endParaRPr lang="en-US"/>
              </a:p>
            </p:txBody>
          </p:sp>
          <p:sp>
            <p:nvSpPr>
              <p:cNvPr id="26715" name="Line 583"/>
              <p:cNvSpPr>
                <a:spLocks noChangeShapeType="1"/>
              </p:cNvSpPr>
              <p:nvPr/>
            </p:nvSpPr>
            <p:spPr bwMode="auto">
              <a:xfrm flipH="1" flipV="1">
                <a:off x="3938588" y="5476586"/>
                <a:ext cx="266700" cy="153988"/>
              </a:xfrm>
              <a:prstGeom prst="line">
                <a:avLst/>
              </a:prstGeom>
              <a:noFill/>
              <a:ln w="1588">
                <a:solidFill>
                  <a:srgbClr val="000000"/>
                </a:solidFill>
                <a:round/>
                <a:headEnd/>
                <a:tailEnd/>
              </a:ln>
            </p:spPr>
            <p:txBody>
              <a:bodyPr/>
              <a:lstStyle/>
              <a:p>
                <a:endParaRPr lang="en-US"/>
              </a:p>
            </p:txBody>
          </p:sp>
          <p:sp>
            <p:nvSpPr>
              <p:cNvPr id="26716" name="Line 584"/>
              <p:cNvSpPr>
                <a:spLocks noChangeShapeType="1"/>
              </p:cNvSpPr>
              <p:nvPr/>
            </p:nvSpPr>
            <p:spPr bwMode="auto">
              <a:xfrm>
                <a:off x="3938588" y="5476586"/>
                <a:ext cx="1587" cy="1588"/>
              </a:xfrm>
              <a:prstGeom prst="line">
                <a:avLst/>
              </a:prstGeom>
              <a:noFill/>
              <a:ln w="1588">
                <a:solidFill>
                  <a:srgbClr val="000000"/>
                </a:solidFill>
                <a:round/>
                <a:headEnd/>
                <a:tailEnd/>
              </a:ln>
            </p:spPr>
            <p:txBody>
              <a:bodyPr/>
              <a:lstStyle/>
              <a:p>
                <a:endParaRPr lang="en-US"/>
              </a:p>
            </p:txBody>
          </p:sp>
          <p:grpSp>
            <p:nvGrpSpPr>
              <p:cNvPr id="26717" name="Group 2480"/>
              <p:cNvGrpSpPr>
                <a:grpSpLocks/>
              </p:cNvGrpSpPr>
              <p:nvPr/>
            </p:nvGrpSpPr>
            <p:grpSpPr bwMode="auto">
              <a:xfrm>
                <a:off x="4787900" y="2493674"/>
                <a:ext cx="215900" cy="44450"/>
                <a:chOff x="3129" y="1693"/>
                <a:chExt cx="147" cy="28"/>
              </a:xfrm>
            </p:grpSpPr>
            <p:sp>
              <p:nvSpPr>
                <p:cNvPr id="26752" name="Line 2280"/>
                <p:cNvSpPr>
                  <a:spLocks noChangeShapeType="1"/>
                </p:cNvSpPr>
                <p:nvPr/>
              </p:nvSpPr>
              <p:spPr bwMode="auto">
                <a:xfrm>
                  <a:off x="3129" y="1713"/>
                  <a:ext cx="1" cy="1"/>
                </a:xfrm>
                <a:prstGeom prst="line">
                  <a:avLst/>
                </a:prstGeom>
                <a:noFill/>
                <a:ln w="9525">
                  <a:solidFill>
                    <a:srgbClr val="000000"/>
                  </a:solidFill>
                  <a:round/>
                  <a:headEnd/>
                  <a:tailEnd/>
                </a:ln>
              </p:spPr>
              <p:txBody>
                <a:bodyPr/>
                <a:lstStyle/>
                <a:p>
                  <a:endParaRPr lang="en-US"/>
                </a:p>
              </p:txBody>
            </p:sp>
            <p:sp>
              <p:nvSpPr>
                <p:cNvPr id="26753" name="Line 2281"/>
                <p:cNvSpPr>
                  <a:spLocks noChangeShapeType="1"/>
                </p:cNvSpPr>
                <p:nvPr/>
              </p:nvSpPr>
              <p:spPr bwMode="auto">
                <a:xfrm>
                  <a:off x="3130" y="1713"/>
                  <a:ext cx="1" cy="1"/>
                </a:xfrm>
                <a:prstGeom prst="line">
                  <a:avLst/>
                </a:prstGeom>
                <a:noFill/>
                <a:ln w="9525">
                  <a:solidFill>
                    <a:srgbClr val="000000"/>
                  </a:solidFill>
                  <a:round/>
                  <a:headEnd/>
                  <a:tailEnd/>
                </a:ln>
              </p:spPr>
              <p:txBody>
                <a:bodyPr/>
                <a:lstStyle/>
                <a:p>
                  <a:endParaRPr lang="en-US"/>
                </a:p>
              </p:txBody>
            </p:sp>
            <p:sp>
              <p:nvSpPr>
                <p:cNvPr id="26754" name="Line 2282"/>
                <p:cNvSpPr>
                  <a:spLocks noChangeShapeType="1"/>
                </p:cNvSpPr>
                <p:nvPr/>
              </p:nvSpPr>
              <p:spPr bwMode="auto">
                <a:xfrm flipV="1">
                  <a:off x="3131" y="1712"/>
                  <a:ext cx="1" cy="1"/>
                </a:xfrm>
                <a:prstGeom prst="line">
                  <a:avLst/>
                </a:prstGeom>
                <a:noFill/>
                <a:ln w="12700">
                  <a:solidFill>
                    <a:srgbClr val="000000"/>
                  </a:solidFill>
                  <a:round/>
                  <a:headEnd/>
                  <a:tailEnd/>
                </a:ln>
              </p:spPr>
              <p:txBody>
                <a:bodyPr/>
                <a:lstStyle/>
                <a:p>
                  <a:endParaRPr lang="en-US"/>
                </a:p>
              </p:txBody>
            </p:sp>
            <p:sp>
              <p:nvSpPr>
                <p:cNvPr id="26755" name="Line 2283"/>
                <p:cNvSpPr>
                  <a:spLocks noChangeShapeType="1"/>
                </p:cNvSpPr>
                <p:nvPr/>
              </p:nvSpPr>
              <p:spPr bwMode="auto">
                <a:xfrm flipV="1">
                  <a:off x="3132" y="1711"/>
                  <a:ext cx="1" cy="1"/>
                </a:xfrm>
                <a:prstGeom prst="line">
                  <a:avLst/>
                </a:prstGeom>
                <a:noFill/>
                <a:ln w="12700">
                  <a:solidFill>
                    <a:srgbClr val="000000"/>
                  </a:solidFill>
                  <a:round/>
                  <a:headEnd/>
                  <a:tailEnd/>
                </a:ln>
              </p:spPr>
              <p:txBody>
                <a:bodyPr/>
                <a:lstStyle/>
                <a:p>
                  <a:endParaRPr lang="en-US"/>
                </a:p>
              </p:txBody>
            </p:sp>
            <p:sp>
              <p:nvSpPr>
                <p:cNvPr id="26756" name="Line 2284"/>
                <p:cNvSpPr>
                  <a:spLocks noChangeShapeType="1"/>
                </p:cNvSpPr>
                <p:nvPr/>
              </p:nvSpPr>
              <p:spPr bwMode="auto">
                <a:xfrm flipV="1">
                  <a:off x="3133" y="1710"/>
                  <a:ext cx="1" cy="1"/>
                </a:xfrm>
                <a:prstGeom prst="line">
                  <a:avLst/>
                </a:prstGeom>
                <a:noFill/>
                <a:ln w="9525">
                  <a:solidFill>
                    <a:srgbClr val="000000"/>
                  </a:solidFill>
                  <a:round/>
                  <a:headEnd/>
                  <a:tailEnd/>
                </a:ln>
              </p:spPr>
              <p:txBody>
                <a:bodyPr/>
                <a:lstStyle/>
                <a:p>
                  <a:endParaRPr lang="en-US"/>
                </a:p>
              </p:txBody>
            </p:sp>
            <p:sp>
              <p:nvSpPr>
                <p:cNvPr id="26757" name="Line 2285"/>
                <p:cNvSpPr>
                  <a:spLocks noChangeShapeType="1"/>
                </p:cNvSpPr>
                <p:nvPr/>
              </p:nvSpPr>
              <p:spPr bwMode="auto">
                <a:xfrm flipH="1" flipV="1">
                  <a:off x="3132" y="1709"/>
                  <a:ext cx="1" cy="1"/>
                </a:xfrm>
                <a:prstGeom prst="line">
                  <a:avLst/>
                </a:prstGeom>
                <a:noFill/>
                <a:ln w="12700">
                  <a:solidFill>
                    <a:srgbClr val="000000"/>
                  </a:solidFill>
                  <a:round/>
                  <a:headEnd/>
                  <a:tailEnd/>
                </a:ln>
              </p:spPr>
              <p:txBody>
                <a:bodyPr/>
                <a:lstStyle/>
                <a:p>
                  <a:endParaRPr lang="en-US"/>
                </a:p>
              </p:txBody>
            </p:sp>
            <p:sp>
              <p:nvSpPr>
                <p:cNvPr id="26758" name="Line 2286"/>
                <p:cNvSpPr>
                  <a:spLocks noChangeShapeType="1"/>
                </p:cNvSpPr>
                <p:nvPr/>
              </p:nvSpPr>
              <p:spPr bwMode="auto">
                <a:xfrm flipH="1">
                  <a:off x="3139" y="1713"/>
                  <a:ext cx="1" cy="1"/>
                </a:xfrm>
                <a:prstGeom prst="line">
                  <a:avLst/>
                </a:prstGeom>
                <a:noFill/>
                <a:ln w="9525">
                  <a:solidFill>
                    <a:srgbClr val="000000"/>
                  </a:solidFill>
                  <a:round/>
                  <a:headEnd/>
                  <a:tailEnd/>
                </a:ln>
              </p:spPr>
              <p:txBody>
                <a:bodyPr/>
                <a:lstStyle/>
                <a:p>
                  <a:endParaRPr lang="en-US"/>
                </a:p>
              </p:txBody>
            </p:sp>
            <p:sp>
              <p:nvSpPr>
                <p:cNvPr id="26759" name="Line 2287"/>
                <p:cNvSpPr>
                  <a:spLocks noChangeShapeType="1"/>
                </p:cNvSpPr>
                <p:nvPr/>
              </p:nvSpPr>
              <p:spPr bwMode="auto">
                <a:xfrm flipH="1">
                  <a:off x="3138" y="1713"/>
                  <a:ext cx="1" cy="1"/>
                </a:xfrm>
                <a:prstGeom prst="line">
                  <a:avLst/>
                </a:prstGeom>
                <a:noFill/>
                <a:ln w="12700">
                  <a:solidFill>
                    <a:srgbClr val="000000"/>
                  </a:solidFill>
                  <a:round/>
                  <a:headEnd/>
                  <a:tailEnd/>
                </a:ln>
              </p:spPr>
              <p:txBody>
                <a:bodyPr/>
                <a:lstStyle/>
                <a:p>
                  <a:endParaRPr lang="en-US"/>
                </a:p>
              </p:txBody>
            </p:sp>
            <p:sp>
              <p:nvSpPr>
                <p:cNvPr id="26760" name="Line 2288"/>
                <p:cNvSpPr>
                  <a:spLocks noChangeShapeType="1"/>
                </p:cNvSpPr>
                <p:nvPr/>
              </p:nvSpPr>
              <p:spPr bwMode="auto">
                <a:xfrm flipH="1">
                  <a:off x="3137" y="1714"/>
                  <a:ext cx="1" cy="1"/>
                </a:xfrm>
                <a:prstGeom prst="line">
                  <a:avLst/>
                </a:prstGeom>
                <a:noFill/>
                <a:ln w="12700">
                  <a:solidFill>
                    <a:srgbClr val="000000"/>
                  </a:solidFill>
                  <a:round/>
                  <a:headEnd/>
                  <a:tailEnd/>
                </a:ln>
              </p:spPr>
              <p:txBody>
                <a:bodyPr/>
                <a:lstStyle/>
                <a:p>
                  <a:endParaRPr lang="en-US"/>
                </a:p>
              </p:txBody>
            </p:sp>
            <p:sp>
              <p:nvSpPr>
                <p:cNvPr id="26761" name="Line 2289"/>
                <p:cNvSpPr>
                  <a:spLocks noChangeShapeType="1"/>
                </p:cNvSpPr>
                <p:nvPr/>
              </p:nvSpPr>
              <p:spPr bwMode="auto">
                <a:xfrm>
                  <a:off x="3137" y="1715"/>
                  <a:ext cx="1" cy="1"/>
                </a:xfrm>
                <a:prstGeom prst="line">
                  <a:avLst/>
                </a:prstGeom>
                <a:noFill/>
                <a:ln w="9525">
                  <a:solidFill>
                    <a:srgbClr val="000000"/>
                  </a:solidFill>
                  <a:round/>
                  <a:headEnd/>
                  <a:tailEnd/>
                </a:ln>
              </p:spPr>
              <p:txBody>
                <a:bodyPr/>
                <a:lstStyle/>
                <a:p>
                  <a:endParaRPr lang="en-US"/>
                </a:p>
              </p:txBody>
            </p:sp>
            <p:sp>
              <p:nvSpPr>
                <p:cNvPr id="26762" name="Line 2290"/>
                <p:cNvSpPr>
                  <a:spLocks noChangeShapeType="1"/>
                </p:cNvSpPr>
                <p:nvPr/>
              </p:nvSpPr>
              <p:spPr bwMode="auto">
                <a:xfrm>
                  <a:off x="3137" y="1716"/>
                  <a:ext cx="1" cy="1"/>
                </a:xfrm>
                <a:prstGeom prst="line">
                  <a:avLst/>
                </a:prstGeom>
                <a:noFill/>
                <a:ln w="9525">
                  <a:solidFill>
                    <a:srgbClr val="000000"/>
                  </a:solidFill>
                  <a:round/>
                  <a:headEnd/>
                  <a:tailEnd/>
                </a:ln>
              </p:spPr>
              <p:txBody>
                <a:bodyPr/>
                <a:lstStyle/>
                <a:p>
                  <a:endParaRPr lang="en-US"/>
                </a:p>
              </p:txBody>
            </p:sp>
            <p:sp>
              <p:nvSpPr>
                <p:cNvPr id="26763" name="Line 2291"/>
                <p:cNvSpPr>
                  <a:spLocks noChangeShapeType="1"/>
                </p:cNvSpPr>
                <p:nvPr/>
              </p:nvSpPr>
              <p:spPr bwMode="auto">
                <a:xfrm>
                  <a:off x="3137" y="1717"/>
                  <a:ext cx="1" cy="1"/>
                </a:xfrm>
                <a:prstGeom prst="line">
                  <a:avLst/>
                </a:prstGeom>
                <a:noFill/>
                <a:ln w="9525">
                  <a:solidFill>
                    <a:srgbClr val="000000"/>
                  </a:solidFill>
                  <a:round/>
                  <a:headEnd/>
                  <a:tailEnd/>
                </a:ln>
              </p:spPr>
              <p:txBody>
                <a:bodyPr/>
                <a:lstStyle/>
                <a:p>
                  <a:endParaRPr lang="en-US"/>
                </a:p>
              </p:txBody>
            </p:sp>
            <p:sp>
              <p:nvSpPr>
                <p:cNvPr id="26764" name="Line 2292"/>
                <p:cNvSpPr>
                  <a:spLocks noChangeShapeType="1"/>
                </p:cNvSpPr>
                <p:nvPr/>
              </p:nvSpPr>
              <p:spPr bwMode="auto">
                <a:xfrm>
                  <a:off x="3137" y="1718"/>
                  <a:ext cx="1" cy="1"/>
                </a:xfrm>
                <a:prstGeom prst="line">
                  <a:avLst/>
                </a:prstGeom>
                <a:noFill/>
                <a:ln w="12700">
                  <a:solidFill>
                    <a:srgbClr val="000000"/>
                  </a:solidFill>
                  <a:round/>
                  <a:headEnd/>
                  <a:tailEnd/>
                </a:ln>
              </p:spPr>
              <p:txBody>
                <a:bodyPr/>
                <a:lstStyle/>
                <a:p>
                  <a:endParaRPr lang="en-US"/>
                </a:p>
              </p:txBody>
            </p:sp>
            <p:sp>
              <p:nvSpPr>
                <p:cNvPr id="26765" name="Line 2293"/>
                <p:cNvSpPr>
                  <a:spLocks noChangeShapeType="1"/>
                </p:cNvSpPr>
                <p:nvPr/>
              </p:nvSpPr>
              <p:spPr bwMode="auto">
                <a:xfrm>
                  <a:off x="3138" y="1719"/>
                  <a:ext cx="1" cy="1"/>
                </a:xfrm>
                <a:prstGeom prst="line">
                  <a:avLst/>
                </a:prstGeom>
                <a:noFill/>
                <a:ln w="9525">
                  <a:solidFill>
                    <a:srgbClr val="000000"/>
                  </a:solidFill>
                  <a:round/>
                  <a:headEnd/>
                  <a:tailEnd/>
                </a:ln>
              </p:spPr>
              <p:txBody>
                <a:bodyPr/>
                <a:lstStyle/>
                <a:p>
                  <a:endParaRPr lang="en-US"/>
                </a:p>
              </p:txBody>
            </p:sp>
            <p:sp>
              <p:nvSpPr>
                <p:cNvPr id="26766" name="Line 2294"/>
                <p:cNvSpPr>
                  <a:spLocks noChangeShapeType="1"/>
                </p:cNvSpPr>
                <p:nvPr/>
              </p:nvSpPr>
              <p:spPr bwMode="auto">
                <a:xfrm>
                  <a:off x="3139" y="1719"/>
                  <a:ext cx="1" cy="1"/>
                </a:xfrm>
                <a:prstGeom prst="line">
                  <a:avLst/>
                </a:prstGeom>
                <a:noFill/>
                <a:ln w="9525">
                  <a:solidFill>
                    <a:srgbClr val="000000"/>
                  </a:solidFill>
                  <a:round/>
                  <a:headEnd/>
                  <a:tailEnd/>
                </a:ln>
              </p:spPr>
              <p:txBody>
                <a:bodyPr/>
                <a:lstStyle/>
                <a:p>
                  <a:endParaRPr lang="en-US"/>
                </a:p>
              </p:txBody>
            </p:sp>
            <p:sp>
              <p:nvSpPr>
                <p:cNvPr id="26767" name="Line 2295"/>
                <p:cNvSpPr>
                  <a:spLocks noChangeShapeType="1"/>
                </p:cNvSpPr>
                <p:nvPr/>
              </p:nvSpPr>
              <p:spPr bwMode="auto">
                <a:xfrm>
                  <a:off x="3140" y="1719"/>
                  <a:ext cx="1" cy="1"/>
                </a:xfrm>
                <a:prstGeom prst="line">
                  <a:avLst/>
                </a:prstGeom>
                <a:noFill/>
                <a:ln w="9525">
                  <a:solidFill>
                    <a:srgbClr val="000000"/>
                  </a:solidFill>
                  <a:round/>
                  <a:headEnd/>
                  <a:tailEnd/>
                </a:ln>
              </p:spPr>
              <p:txBody>
                <a:bodyPr/>
                <a:lstStyle/>
                <a:p>
                  <a:endParaRPr lang="en-US"/>
                </a:p>
              </p:txBody>
            </p:sp>
            <p:sp>
              <p:nvSpPr>
                <p:cNvPr id="26768" name="Line 2296"/>
                <p:cNvSpPr>
                  <a:spLocks noChangeShapeType="1"/>
                </p:cNvSpPr>
                <p:nvPr/>
              </p:nvSpPr>
              <p:spPr bwMode="auto">
                <a:xfrm flipV="1">
                  <a:off x="3141" y="1718"/>
                  <a:ext cx="1" cy="1"/>
                </a:xfrm>
                <a:prstGeom prst="line">
                  <a:avLst/>
                </a:prstGeom>
                <a:noFill/>
                <a:ln w="12700">
                  <a:solidFill>
                    <a:srgbClr val="000000"/>
                  </a:solidFill>
                  <a:round/>
                  <a:headEnd/>
                  <a:tailEnd/>
                </a:ln>
              </p:spPr>
              <p:txBody>
                <a:bodyPr/>
                <a:lstStyle/>
                <a:p>
                  <a:endParaRPr lang="en-US"/>
                </a:p>
              </p:txBody>
            </p:sp>
            <p:sp>
              <p:nvSpPr>
                <p:cNvPr id="26769" name="Line 2297"/>
                <p:cNvSpPr>
                  <a:spLocks noChangeShapeType="1"/>
                </p:cNvSpPr>
                <p:nvPr/>
              </p:nvSpPr>
              <p:spPr bwMode="auto">
                <a:xfrm flipV="1">
                  <a:off x="3142" y="1717"/>
                  <a:ext cx="1" cy="1"/>
                </a:xfrm>
                <a:prstGeom prst="line">
                  <a:avLst/>
                </a:prstGeom>
                <a:noFill/>
                <a:ln w="12700">
                  <a:solidFill>
                    <a:srgbClr val="000000"/>
                  </a:solidFill>
                  <a:round/>
                  <a:headEnd/>
                  <a:tailEnd/>
                </a:ln>
              </p:spPr>
              <p:txBody>
                <a:bodyPr/>
                <a:lstStyle/>
                <a:p>
                  <a:endParaRPr lang="en-US"/>
                </a:p>
              </p:txBody>
            </p:sp>
            <p:sp>
              <p:nvSpPr>
                <p:cNvPr id="26770" name="Line 2298"/>
                <p:cNvSpPr>
                  <a:spLocks noChangeShapeType="1"/>
                </p:cNvSpPr>
                <p:nvPr/>
              </p:nvSpPr>
              <p:spPr bwMode="auto">
                <a:xfrm flipV="1">
                  <a:off x="3143" y="1716"/>
                  <a:ext cx="1" cy="1"/>
                </a:xfrm>
                <a:prstGeom prst="line">
                  <a:avLst/>
                </a:prstGeom>
                <a:noFill/>
                <a:ln w="9525">
                  <a:solidFill>
                    <a:srgbClr val="000000"/>
                  </a:solidFill>
                  <a:round/>
                  <a:headEnd/>
                  <a:tailEnd/>
                </a:ln>
              </p:spPr>
              <p:txBody>
                <a:bodyPr/>
                <a:lstStyle/>
                <a:p>
                  <a:endParaRPr lang="en-US"/>
                </a:p>
              </p:txBody>
            </p:sp>
            <p:sp>
              <p:nvSpPr>
                <p:cNvPr id="26771" name="Line 2299"/>
                <p:cNvSpPr>
                  <a:spLocks noChangeShapeType="1"/>
                </p:cNvSpPr>
                <p:nvPr/>
              </p:nvSpPr>
              <p:spPr bwMode="auto">
                <a:xfrm flipH="1" flipV="1">
                  <a:off x="3142" y="1715"/>
                  <a:ext cx="1" cy="1"/>
                </a:xfrm>
                <a:prstGeom prst="line">
                  <a:avLst/>
                </a:prstGeom>
                <a:noFill/>
                <a:ln w="12700">
                  <a:solidFill>
                    <a:srgbClr val="000000"/>
                  </a:solidFill>
                  <a:round/>
                  <a:headEnd/>
                  <a:tailEnd/>
                </a:ln>
              </p:spPr>
              <p:txBody>
                <a:bodyPr/>
                <a:lstStyle/>
                <a:p>
                  <a:endParaRPr lang="en-US"/>
                </a:p>
              </p:txBody>
            </p:sp>
            <p:sp>
              <p:nvSpPr>
                <p:cNvPr id="26772" name="Line 2300"/>
                <p:cNvSpPr>
                  <a:spLocks noChangeShapeType="1"/>
                </p:cNvSpPr>
                <p:nvPr/>
              </p:nvSpPr>
              <p:spPr bwMode="auto">
                <a:xfrm flipH="1" flipV="1">
                  <a:off x="3141" y="1714"/>
                  <a:ext cx="1" cy="1"/>
                </a:xfrm>
                <a:prstGeom prst="line">
                  <a:avLst/>
                </a:prstGeom>
                <a:noFill/>
                <a:ln w="12700">
                  <a:solidFill>
                    <a:srgbClr val="000000"/>
                  </a:solidFill>
                  <a:round/>
                  <a:headEnd/>
                  <a:tailEnd/>
                </a:ln>
              </p:spPr>
              <p:txBody>
                <a:bodyPr/>
                <a:lstStyle/>
                <a:p>
                  <a:endParaRPr lang="en-US"/>
                </a:p>
              </p:txBody>
            </p:sp>
            <p:sp>
              <p:nvSpPr>
                <p:cNvPr id="26773" name="Line 2301"/>
                <p:cNvSpPr>
                  <a:spLocks noChangeShapeType="1"/>
                </p:cNvSpPr>
                <p:nvPr/>
              </p:nvSpPr>
              <p:spPr bwMode="auto">
                <a:xfrm flipH="1">
                  <a:off x="3151" y="1714"/>
                  <a:ext cx="1" cy="1"/>
                </a:xfrm>
                <a:prstGeom prst="line">
                  <a:avLst/>
                </a:prstGeom>
                <a:noFill/>
                <a:ln w="9525">
                  <a:solidFill>
                    <a:srgbClr val="000000"/>
                  </a:solidFill>
                  <a:round/>
                  <a:headEnd/>
                  <a:tailEnd/>
                </a:ln>
              </p:spPr>
              <p:txBody>
                <a:bodyPr/>
                <a:lstStyle/>
                <a:p>
                  <a:endParaRPr lang="en-US"/>
                </a:p>
              </p:txBody>
            </p:sp>
            <p:sp>
              <p:nvSpPr>
                <p:cNvPr id="26774" name="Line 2302"/>
                <p:cNvSpPr>
                  <a:spLocks noChangeShapeType="1"/>
                </p:cNvSpPr>
                <p:nvPr/>
              </p:nvSpPr>
              <p:spPr bwMode="auto">
                <a:xfrm flipH="1">
                  <a:off x="3150" y="1714"/>
                  <a:ext cx="1" cy="1"/>
                </a:xfrm>
                <a:prstGeom prst="line">
                  <a:avLst/>
                </a:prstGeom>
                <a:noFill/>
                <a:ln w="12700">
                  <a:solidFill>
                    <a:srgbClr val="000000"/>
                  </a:solidFill>
                  <a:round/>
                  <a:headEnd/>
                  <a:tailEnd/>
                </a:ln>
              </p:spPr>
              <p:txBody>
                <a:bodyPr/>
                <a:lstStyle/>
                <a:p>
                  <a:endParaRPr lang="en-US"/>
                </a:p>
              </p:txBody>
            </p:sp>
            <p:sp>
              <p:nvSpPr>
                <p:cNvPr id="26775" name="Line 2303"/>
                <p:cNvSpPr>
                  <a:spLocks noChangeShapeType="1"/>
                </p:cNvSpPr>
                <p:nvPr/>
              </p:nvSpPr>
              <p:spPr bwMode="auto">
                <a:xfrm flipH="1">
                  <a:off x="3149" y="1715"/>
                  <a:ext cx="1" cy="1"/>
                </a:xfrm>
                <a:prstGeom prst="line">
                  <a:avLst/>
                </a:prstGeom>
                <a:noFill/>
                <a:ln w="12700">
                  <a:solidFill>
                    <a:srgbClr val="000000"/>
                  </a:solidFill>
                  <a:round/>
                  <a:headEnd/>
                  <a:tailEnd/>
                </a:ln>
              </p:spPr>
              <p:txBody>
                <a:bodyPr/>
                <a:lstStyle/>
                <a:p>
                  <a:endParaRPr lang="en-US"/>
                </a:p>
              </p:txBody>
            </p:sp>
            <p:sp>
              <p:nvSpPr>
                <p:cNvPr id="26776" name="Line 2304"/>
                <p:cNvSpPr>
                  <a:spLocks noChangeShapeType="1"/>
                </p:cNvSpPr>
                <p:nvPr/>
              </p:nvSpPr>
              <p:spPr bwMode="auto">
                <a:xfrm>
                  <a:off x="3149" y="1716"/>
                  <a:ext cx="1" cy="1"/>
                </a:xfrm>
                <a:prstGeom prst="line">
                  <a:avLst/>
                </a:prstGeom>
                <a:noFill/>
                <a:ln w="9525">
                  <a:solidFill>
                    <a:srgbClr val="000000"/>
                  </a:solidFill>
                  <a:round/>
                  <a:headEnd/>
                  <a:tailEnd/>
                </a:ln>
              </p:spPr>
              <p:txBody>
                <a:bodyPr/>
                <a:lstStyle/>
                <a:p>
                  <a:endParaRPr lang="en-US"/>
                </a:p>
              </p:txBody>
            </p:sp>
            <p:sp>
              <p:nvSpPr>
                <p:cNvPr id="26777" name="Line 2305"/>
                <p:cNvSpPr>
                  <a:spLocks noChangeShapeType="1"/>
                </p:cNvSpPr>
                <p:nvPr/>
              </p:nvSpPr>
              <p:spPr bwMode="auto">
                <a:xfrm>
                  <a:off x="3149" y="1717"/>
                  <a:ext cx="1" cy="1"/>
                </a:xfrm>
                <a:prstGeom prst="line">
                  <a:avLst/>
                </a:prstGeom>
                <a:noFill/>
                <a:ln w="9525">
                  <a:solidFill>
                    <a:srgbClr val="000000"/>
                  </a:solidFill>
                  <a:round/>
                  <a:headEnd/>
                  <a:tailEnd/>
                </a:ln>
              </p:spPr>
              <p:txBody>
                <a:bodyPr/>
                <a:lstStyle/>
                <a:p>
                  <a:endParaRPr lang="en-US"/>
                </a:p>
              </p:txBody>
            </p:sp>
            <p:sp>
              <p:nvSpPr>
                <p:cNvPr id="26778" name="Line 2306"/>
                <p:cNvSpPr>
                  <a:spLocks noChangeShapeType="1"/>
                </p:cNvSpPr>
                <p:nvPr/>
              </p:nvSpPr>
              <p:spPr bwMode="auto">
                <a:xfrm>
                  <a:off x="3149" y="1718"/>
                  <a:ext cx="1" cy="1"/>
                </a:xfrm>
                <a:prstGeom prst="line">
                  <a:avLst/>
                </a:prstGeom>
                <a:noFill/>
                <a:ln w="9525">
                  <a:solidFill>
                    <a:srgbClr val="000000"/>
                  </a:solidFill>
                  <a:round/>
                  <a:headEnd/>
                  <a:tailEnd/>
                </a:ln>
              </p:spPr>
              <p:txBody>
                <a:bodyPr/>
                <a:lstStyle/>
                <a:p>
                  <a:endParaRPr lang="en-US"/>
                </a:p>
              </p:txBody>
            </p:sp>
            <p:sp>
              <p:nvSpPr>
                <p:cNvPr id="26779" name="Line 2307"/>
                <p:cNvSpPr>
                  <a:spLocks noChangeShapeType="1"/>
                </p:cNvSpPr>
                <p:nvPr/>
              </p:nvSpPr>
              <p:spPr bwMode="auto">
                <a:xfrm>
                  <a:off x="3149" y="1719"/>
                  <a:ext cx="1" cy="1"/>
                </a:xfrm>
                <a:prstGeom prst="line">
                  <a:avLst/>
                </a:prstGeom>
                <a:noFill/>
                <a:ln w="12700">
                  <a:solidFill>
                    <a:srgbClr val="000000"/>
                  </a:solidFill>
                  <a:round/>
                  <a:headEnd/>
                  <a:tailEnd/>
                </a:ln>
              </p:spPr>
              <p:txBody>
                <a:bodyPr/>
                <a:lstStyle/>
                <a:p>
                  <a:endParaRPr lang="en-US"/>
                </a:p>
              </p:txBody>
            </p:sp>
            <p:sp>
              <p:nvSpPr>
                <p:cNvPr id="26780" name="Line 2308"/>
                <p:cNvSpPr>
                  <a:spLocks noChangeShapeType="1"/>
                </p:cNvSpPr>
                <p:nvPr/>
              </p:nvSpPr>
              <p:spPr bwMode="auto">
                <a:xfrm>
                  <a:off x="3150" y="1720"/>
                  <a:ext cx="1" cy="1"/>
                </a:xfrm>
                <a:prstGeom prst="line">
                  <a:avLst/>
                </a:prstGeom>
                <a:noFill/>
                <a:ln w="9525">
                  <a:solidFill>
                    <a:srgbClr val="000000"/>
                  </a:solidFill>
                  <a:round/>
                  <a:headEnd/>
                  <a:tailEnd/>
                </a:ln>
              </p:spPr>
              <p:txBody>
                <a:bodyPr/>
                <a:lstStyle/>
                <a:p>
                  <a:endParaRPr lang="en-US"/>
                </a:p>
              </p:txBody>
            </p:sp>
            <p:sp>
              <p:nvSpPr>
                <p:cNvPr id="26781" name="Line 2309"/>
                <p:cNvSpPr>
                  <a:spLocks noChangeShapeType="1"/>
                </p:cNvSpPr>
                <p:nvPr/>
              </p:nvSpPr>
              <p:spPr bwMode="auto">
                <a:xfrm>
                  <a:off x="3151" y="1720"/>
                  <a:ext cx="1" cy="1"/>
                </a:xfrm>
                <a:prstGeom prst="line">
                  <a:avLst/>
                </a:prstGeom>
                <a:noFill/>
                <a:ln w="9525">
                  <a:solidFill>
                    <a:srgbClr val="000000"/>
                  </a:solidFill>
                  <a:round/>
                  <a:headEnd/>
                  <a:tailEnd/>
                </a:ln>
              </p:spPr>
              <p:txBody>
                <a:bodyPr/>
                <a:lstStyle/>
                <a:p>
                  <a:endParaRPr lang="en-US"/>
                </a:p>
              </p:txBody>
            </p:sp>
            <p:sp>
              <p:nvSpPr>
                <p:cNvPr id="26782" name="Line 2310"/>
                <p:cNvSpPr>
                  <a:spLocks noChangeShapeType="1"/>
                </p:cNvSpPr>
                <p:nvPr/>
              </p:nvSpPr>
              <p:spPr bwMode="auto">
                <a:xfrm>
                  <a:off x="3152" y="1720"/>
                  <a:ext cx="1" cy="1"/>
                </a:xfrm>
                <a:prstGeom prst="line">
                  <a:avLst/>
                </a:prstGeom>
                <a:noFill/>
                <a:ln w="9525">
                  <a:solidFill>
                    <a:srgbClr val="000000"/>
                  </a:solidFill>
                  <a:round/>
                  <a:headEnd/>
                  <a:tailEnd/>
                </a:ln>
              </p:spPr>
              <p:txBody>
                <a:bodyPr/>
                <a:lstStyle/>
                <a:p>
                  <a:endParaRPr lang="en-US"/>
                </a:p>
              </p:txBody>
            </p:sp>
            <p:sp>
              <p:nvSpPr>
                <p:cNvPr id="26783" name="Line 2311"/>
                <p:cNvSpPr>
                  <a:spLocks noChangeShapeType="1"/>
                </p:cNvSpPr>
                <p:nvPr/>
              </p:nvSpPr>
              <p:spPr bwMode="auto">
                <a:xfrm flipV="1">
                  <a:off x="3153" y="1719"/>
                  <a:ext cx="1" cy="1"/>
                </a:xfrm>
                <a:prstGeom prst="line">
                  <a:avLst/>
                </a:prstGeom>
                <a:noFill/>
                <a:ln w="12700">
                  <a:solidFill>
                    <a:srgbClr val="000000"/>
                  </a:solidFill>
                  <a:round/>
                  <a:headEnd/>
                  <a:tailEnd/>
                </a:ln>
              </p:spPr>
              <p:txBody>
                <a:bodyPr/>
                <a:lstStyle/>
                <a:p>
                  <a:endParaRPr lang="en-US"/>
                </a:p>
              </p:txBody>
            </p:sp>
            <p:sp>
              <p:nvSpPr>
                <p:cNvPr id="26784" name="Line 2312"/>
                <p:cNvSpPr>
                  <a:spLocks noChangeShapeType="1"/>
                </p:cNvSpPr>
                <p:nvPr/>
              </p:nvSpPr>
              <p:spPr bwMode="auto">
                <a:xfrm flipV="1">
                  <a:off x="3154" y="1718"/>
                  <a:ext cx="1" cy="1"/>
                </a:xfrm>
                <a:prstGeom prst="line">
                  <a:avLst/>
                </a:prstGeom>
                <a:noFill/>
                <a:ln w="12700">
                  <a:solidFill>
                    <a:srgbClr val="000000"/>
                  </a:solidFill>
                  <a:round/>
                  <a:headEnd/>
                  <a:tailEnd/>
                </a:ln>
              </p:spPr>
              <p:txBody>
                <a:bodyPr/>
                <a:lstStyle/>
                <a:p>
                  <a:endParaRPr lang="en-US"/>
                </a:p>
              </p:txBody>
            </p:sp>
            <p:sp>
              <p:nvSpPr>
                <p:cNvPr id="26785" name="Line 2313"/>
                <p:cNvSpPr>
                  <a:spLocks noChangeShapeType="1"/>
                </p:cNvSpPr>
                <p:nvPr/>
              </p:nvSpPr>
              <p:spPr bwMode="auto">
                <a:xfrm flipV="1">
                  <a:off x="3155" y="1717"/>
                  <a:ext cx="1" cy="1"/>
                </a:xfrm>
                <a:prstGeom prst="line">
                  <a:avLst/>
                </a:prstGeom>
                <a:noFill/>
                <a:ln w="9525">
                  <a:solidFill>
                    <a:srgbClr val="000000"/>
                  </a:solidFill>
                  <a:round/>
                  <a:headEnd/>
                  <a:tailEnd/>
                </a:ln>
              </p:spPr>
              <p:txBody>
                <a:bodyPr/>
                <a:lstStyle/>
                <a:p>
                  <a:endParaRPr lang="en-US"/>
                </a:p>
              </p:txBody>
            </p:sp>
            <p:sp>
              <p:nvSpPr>
                <p:cNvPr id="26786" name="Line 2314"/>
                <p:cNvSpPr>
                  <a:spLocks noChangeShapeType="1"/>
                </p:cNvSpPr>
                <p:nvPr/>
              </p:nvSpPr>
              <p:spPr bwMode="auto">
                <a:xfrm flipH="1" flipV="1">
                  <a:off x="3154" y="1716"/>
                  <a:ext cx="1" cy="1"/>
                </a:xfrm>
                <a:prstGeom prst="line">
                  <a:avLst/>
                </a:prstGeom>
                <a:noFill/>
                <a:ln w="12700">
                  <a:solidFill>
                    <a:srgbClr val="000000"/>
                  </a:solidFill>
                  <a:round/>
                  <a:headEnd/>
                  <a:tailEnd/>
                </a:ln>
              </p:spPr>
              <p:txBody>
                <a:bodyPr/>
                <a:lstStyle/>
                <a:p>
                  <a:endParaRPr lang="en-US"/>
                </a:p>
              </p:txBody>
            </p:sp>
            <p:sp>
              <p:nvSpPr>
                <p:cNvPr id="26787" name="Line 2315"/>
                <p:cNvSpPr>
                  <a:spLocks noChangeShapeType="1"/>
                </p:cNvSpPr>
                <p:nvPr/>
              </p:nvSpPr>
              <p:spPr bwMode="auto">
                <a:xfrm flipH="1" flipV="1">
                  <a:off x="3153" y="1715"/>
                  <a:ext cx="1" cy="1"/>
                </a:xfrm>
                <a:prstGeom prst="line">
                  <a:avLst/>
                </a:prstGeom>
                <a:noFill/>
                <a:ln w="12700">
                  <a:solidFill>
                    <a:srgbClr val="000000"/>
                  </a:solidFill>
                  <a:round/>
                  <a:headEnd/>
                  <a:tailEnd/>
                </a:ln>
              </p:spPr>
              <p:txBody>
                <a:bodyPr/>
                <a:lstStyle/>
                <a:p>
                  <a:endParaRPr lang="en-US"/>
                </a:p>
              </p:txBody>
            </p:sp>
            <p:sp>
              <p:nvSpPr>
                <p:cNvPr id="26788" name="Line 2316"/>
                <p:cNvSpPr>
                  <a:spLocks noChangeShapeType="1"/>
                </p:cNvSpPr>
                <p:nvPr/>
              </p:nvSpPr>
              <p:spPr bwMode="auto">
                <a:xfrm flipH="1">
                  <a:off x="3163" y="1714"/>
                  <a:ext cx="1" cy="1"/>
                </a:xfrm>
                <a:prstGeom prst="line">
                  <a:avLst/>
                </a:prstGeom>
                <a:noFill/>
                <a:ln w="9525">
                  <a:solidFill>
                    <a:srgbClr val="000000"/>
                  </a:solidFill>
                  <a:round/>
                  <a:headEnd/>
                  <a:tailEnd/>
                </a:ln>
              </p:spPr>
              <p:txBody>
                <a:bodyPr/>
                <a:lstStyle/>
                <a:p>
                  <a:endParaRPr lang="en-US"/>
                </a:p>
              </p:txBody>
            </p:sp>
            <p:sp>
              <p:nvSpPr>
                <p:cNvPr id="26789" name="Line 2317"/>
                <p:cNvSpPr>
                  <a:spLocks noChangeShapeType="1"/>
                </p:cNvSpPr>
                <p:nvPr/>
              </p:nvSpPr>
              <p:spPr bwMode="auto">
                <a:xfrm flipH="1">
                  <a:off x="3162" y="1714"/>
                  <a:ext cx="1" cy="1"/>
                </a:xfrm>
                <a:prstGeom prst="line">
                  <a:avLst/>
                </a:prstGeom>
                <a:noFill/>
                <a:ln w="12700">
                  <a:solidFill>
                    <a:srgbClr val="000000"/>
                  </a:solidFill>
                  <a:round/>
                  <a:headEnd/>
                  <a:tailEnd/>
                </a:ln>
              </p:spPr>
              <p:txBody>
                <a:bodyPr/>
                <a:lstStyle/>
                <a:p>
                  <a:endParaRPr lang="en-US"/>
                </a:p>
              </p:txBody>
            </p:sp>
            <p:sp>
              <p:nvSpPr>
                <p:cNvPr id="26790" name="Line 2318"/>
                <p:cNvSpPr>
                  <a:spLocks noChangeShapeType="1"/>
                </p:cNvSpPr>
                <p:nvPr/>
              </p:nvSpPr>
              <p:spPr bwMode="auto">
                <a:xfrm flipH="1">
                  <a:off x="3161" y="1715"/>
                  <a:ext cx="1" cy="1"/>
                </a:xfrm>
                <a:prstGeom prst="line">
                  <a:avLst/>
                </a:prstGeom>
                <a:noFill/>
                <a:ln w="12700">
                  <a:solidFill>
                    <a:srgbClr val="000000"/>
                  </a:solidFill>
                  <a:round/>
                  <a:headEnd/>
                  <a:tailEnd/>
                </a:ln>
              </p:spPr>
              <p:txBody>
                <a:bodyPr/>
                <a:lstStyle/>
                <a:p>
                  <a:endParaRPr lang="en-US"/>
                </a:p>
              </p:txBody>
            </p:sp>
            <p:sp>
              <p:nvSpPr>
                <p:cNvPr id="26791" name="Line 2319"/>
                <p:cNvSpPr>
                  <a:spLocks noChangeShapeType="1"/>
                </p:cNvSpPr>
                <p:nvPr/>
              </p:nvSpPr>
              <p:spPr bwMode="auto">
                <a:xfrm>
                  <a:off x="3161" y="1716"/>
                  <a:ext cx="1" cy="1"/>
                </a:xfrm>
                <a:prstGeom prst="line">
                  <a:avLst/>
                </a:prstGeom>
                <a:noFill/>
                <a:ln w="9525">
                  <a:solidFill>
                    <a:srgbClr val="000000"/>
                  </a:solidFill>
                  <a:round/>
                  <a:headEnd/>
                  <a:tailEnd/>
                </a:ln>
              </p:spPr>
              <p:txBody>
                <a:bodyPr/>
                <a:lstStyle/>
                <a:p>
                  <a:endParaRPr lang="en-US"/>
                </a:p>
              </p:txBody>
            </p:sp>
            <p:sp>
              <p:nvSpPr>
                <p:cNvPr id="26792" name="Line 2320"/>
                <p:cNvSpPr>
                  <a:spLocks noChangeShapeType="1"/>
                </p:cNvSpPr>
                <p:nvPr/>
              </p:nvSpPr>
              <p:spPr bwMode="auto">
                <a:xfrm>
                  <a:off x="3161" y="1717"/>
                  <a:ext cx="1" cy="1"/>
                </a:xfrm>
                <a:prstGeom prst="line">
                  <a:avLst/>
                </a:prstGeom>
                <a:noFill/>
                <a:ln w="9525">
                  <a:solidFill>
                    <a:srgbClr val="000000"/>
                  </a:solidFill>
                  <a:round/>
                  <a:headEnd/>
                  <a:tailEnd/>
                </a:ln>
              </p:spPr>
              <p:txBody>
                <a:bodyPr/>
                <a:lstStyle/>
                <a:p>
                  <a:endParaRPr lang="en-US"/>
                </a:p>
              </p:txBody>
            </p:sp>
            <p:sp>
              <p:nvSpPr>
                <p:cNvPr id="26793" name="Line 2321"/>
                <p:cNvSpPr>
                  <a:spLocks noChangeShapeType="1"/>
                </p:cNvSpPr>
                <p:nvPr/>
              </p:nvSpPr>
              <p:spPr bwMode="auto">
                <a:xfrm>
                  <a:off x="3161" y="1718"/>
                  <a:ext cx="1" cy="1"/>
                </a:xfrm>
                <a:prstGeom prst="line">
                  <a:avLst/>
                </a:prstGeom>
                <a:noFill/>
                <a:ln w="9525">
                  <a:solidFill>
                    <a:srgbClr val="000000"/>
                  </a:solidFill>
                  <a:round/>
                  <a:headEnd/>
                  <a:tailEnd/>
                </a:ln>
              </p:spPr>
              <p:txBody>
                <a:bodyPr/>
                <a:lstStyle/>
                <a:p>
                  <a:endParaRPr lang="en-US"/>
                </a:p>
              </p:txBody>
            </p:sp>
            <p:sp>
              <p:nvSpPr>
                <p:cNvPr id="26794" name="Line 2322"/>
                <p:cNvSpPr>
                  <a:spLocks noChangeShapeType="1"/>
                </p:cNvSpPr>
                <p:nvPr/>
              </p:nvSpPr>
              <p:spPr bwMode="auto">
                <a:xfrm>
                  <a:off x="3161" y="1719"/>
                  <a:ext cx="1" cy="1"/>
                </a:xfrm>
                <a:prstGeom prst="line">
                  <a:avLst/>
                </a:prstGeom>
                <a:noFill/>
                <a:ln w="12700">
                  <a:solidFill>
                    <a:srgbClr val="000000"/>
                  </a:solidFill>
                  <a:round/>
                  <a:headEnd/>
                  <a:tailEnd/>
                </a:ln>
              </p:spPr>
              <p:txBody>
                <a:bodyPr/>
                <a:lstStyle/>
                <a:p>
                  <a:endParaRPr lang="en-US"/>
                </a:p>
              </p:txBody>
            </p:sp>
            <p:sp>
              <p:nvSpPr>
                <p:cNvPr id="26795" name="Line 2323"/>
                <p:cNvSpPr>
                  <a:spLocks noChangeShapeType="1"/>
                </p:cNvSpPr>
                <p:nvPr/>
              </p:nvSpPr>
              <p:spPr bwMode="auto">
                <a:xfrm>
                  <a:off x="3162" y="1720"/>
                  <a:ext cx="1" cy="1"/>
                </a:xfrm>
                <a:prstGeom prst="line">
                  <a:avLst/>
                </a:prstGeom>
                <a:noFill/>
                <a:ln w="9525">
                  <a:solidFill>
                    <a:srgbClr val="000000"/>
                  </a:solidFill>
                  <a:round/>
                  <a:headEnd/>
                  <a:tailEnd/>
                </a:ln>
              </p:spPr>
              <p:txBody>
                <a:bodyPr/>
                <a:lstStyle/>
                <a:p>
                  <a:endParaRPr lang="en-US"/>
                </a:p>
              </p:txBody>
            </p:sp>
            <p:sp>
              <p:nvSpPr>
                <p:cNvPr id="26796" name="Line 2324"/>
                <p:cNvSpPr>
                  <a:spLocks noChangeShapeType="1"/>
                </p:cNvSpPr>
                <p:nvPr/>
              </p:nvSpPr>
              <p:spPr bwMode="auto">
                <a:xfrm>
                  <a:off x="3163" y="1720"/>
                  <a:ext cx="1" cy="1"/>
                </a:xfrm>
                <a:prstGeom prst="line">
                  <a:avLst/>
                </a:prstGeom>
                <a:noFill/>
                <a:ln w="9525">
                  <a:solidFill>
                    <a:srgbClr val="000000"/>
                  </a:solidFill>
                  <a:round/>
                  <a:headEnd/>
                  <a:tailEnd/>
                </a:ln>
              </p:spPr>
              <p:txBody>
                <a:bodyPr/>
                <a:lstStyle/>
                <a:p>
                  <a:endParaRPr lang="en-US"/>
                </a:p>
              </p:txBody>
            </p:sp>
            <p:sp>
              <p:nvSpPr>
                <p:cNvPr id="26797" name="Line 2325"/>
                <p:cNvSpPr>
                  <a:spLocks noChangeShapeType="1"/>
                </p:cNvSpPr>
                <p:nvPr/>
              </p:nvSpPr>
              <p:spPr bwMode="auto">
                <a:xfrm>
                  <a:off x="3164" y="1720"/>
                  <a:ext cx="1" cy="1"/>
                </a:xfrm>
                <a:prstGeom prst="line">
                  <a:avLst/>
                </a:prstGeom>
                <a:noFill/>
                <a:ln w="9525">
                  <a:solidFill>
                    <a:srgbClr val="000000"/>
                  </a:solidFill>
                  <a:round/>
                  <a:headEnd/>
                  <a:tailEnd/>
                </a:ln>
              </p:spPr>
              <p:txBody>
                <a:bodyPr/>
                <a:lstStyle/>
                <a:p>
                  <a:endParaRPr lang="en-US"/>
                </a:p>
              </p:txBody>
            </p:sp>
            <p:sp>
              <p:nvSpPr>
                <p:cNvPr id="26798" name="Line 2326"/>
                <p:cNvSpPr>
                  <a:spLocks noChangeShapeType="1"/>
                </p:cNvSpPr>
                <p:nvPr/>
              </p:nvSpPr>
              <p:spPr bwMode="auto">
                <a:xfrm flipV="1">
                  <a:off x="3165" y="1719"/>
                  <a:ext cx="1" cy="1"/>
                </a:xfrm>
                <a:prstGeom prst="line">
                  <a:avLst/>
                </a:prstGeom>
                <a:noFill/>
                <a:ln w="12700">
                  <a:solidFill>
                    <a:srgbClr val="000000"/>
                  </a:solidFill>
                  <a:round/>
                  <a:headEnd/>
                  <a:tailEnd/>
                </a:ln>
              </p:spPr>
              <p:txBody>
                <a:bodyPr/>
                <a:lstStyle/>
                <a:p>
                  <a:endParaRPr lang="en-US"/>
                </a:p>
              </p:txBody>
            </p:sp>
            <p:sp>
              <p:nvSpPr>
                <p:cNvPr id="26799" name="Line 2327"/>
                <p:cNvSpPr>
                  <a:spLocks noChangeShapeType="1"/>
                </p:cNvSpPr>
                <p:nvPr/>
              </p:nvSpPr>
              <p:spPr bwMode="auto">
                <a:xfrm flipV="1">
                  <a:off x="3166" y="1718"/>
                  <a:ext cx="1" cy="1"/>
                </a:xfrm>
                <a:prstGeom prst="line">
                  <a:avLst/>
                </a:prstGeom>
                <a:noFill/>
                <a:ln w="12700">
                  <a:solidFill>
                    <a:srgbClr val="000000"/>
                  </a:solidFill>
                  <a:round/>
                  <a:headEnd/>
                  <a:tailEnd/>
                </a:ln>
              </p:spPr>
              <p:txBody>
                <a:bodyPr/>
                <a:lstStyle/>
                <a:p>
                  <a:endParaRPr lang="en-US"/>
                </a:p>
              </p:txBody>
            </p:sp>
            <p:sp>
              <p:nvSpPr>
                <p:cNvPr id="26800" name="Line 2328"/>
                <p:cNvSpPr>
                  <a:spLocks noChangeShapeType="1"/>
                </p:cNvSpPr>
                <p:nvPr/>
              </p:nvSpPr>
              <p:spPr bwMode="auto">
                <a:xfrm flipV="1">
                  <a:off x="3167" y="1717"/>
                  <a:ext cx="1" cy="1"/>
                </a:xfrm>
                <a:prstGeom prst="line">
                  <a:avLst/>
                </a:prstGeom>
                <a:noFill/>
                <a:ln w="9525">
                  <a:solidFill>
                    <a:srgbClr val="000000"/>
                  </a:solidFill>
                  <a:round/>
                  <a:headEnd/>
                  <a:tailEnd/>
                </a:ln>
              </p:spPr>
              <p:txBody>
                <a:bodyPr/>
                <a:lstStyle/>
                <a:p>
                  <a:endParaRPr lang="en-US"/>
                </a:p>
              </p:txBody>
            </p:sp>
            <p:sp>
              <p:nvSpPr>
                <p:cNvPr id="26801" name="Line 2329"/>
                <p:cNvSpPr>
                  <a:spLocks noChangeShapeType="1"/>
                </p:cNvSpPr>
                <p:nvPr/>
              </p:nvSpPr>
              <p:spPr bwMode="auto">
                <a:xfrm flipH="1" flipV="1">
                  <a:off x="3166" y="1716"/>
                  <a:ext cx="1" cy="1"/>
                </a:xfrm>
                <a:prstGeom prst="line">
                  <a:avLst/>
                </a:prstGeom>
                <a:noFill/>
                <a:ln w="12700">
                  <a:solidFill>
                    <a:srgbClr val="000000"/>
                  </a:solidFill>
                  <a:round/>
                  <a:headEnd/>
                  <a:tailEnd/>
                </a:ln>
              </p:spPr>
              <p:txBody>
                <a:bodyPr/>
                <a:lstStyle/>
                <a:p>
                  <a:endParaRPr lang="en-US"/>
                </a:p>
              </p:txBody>
            </p:sp>
            <p:sp>
              <p:nvSpPr>
                <p:cNvPr id="26802" name="Line 2330"/>
                <p:cNvSpPr>
                  <a:spLocks noChangeShapeType="1"/>
                </p:cNvSpPr>
                <p:nvPr/>
              </p:nvSpPr>
              <p:spPr bwMode="auto">
                <a:xfrm flipH="1" flipV="1">
                  <a:off x="3165" y="1715"/>
                  <a:ext cx="1" cy="1"/>
                </a:xfrm>
                <a:prstGeom prst="line">
                  <a:avLst/>
                </a:prstGeom>
                <a:noFill/>
                <a:ln w="12700">
                  <a:solidFill>
                    <a:srgbClr val="000000"/>
                  </a:solidFill>
                  <a:round/>
                  <a:headEnd/>
                  <a:tailEnd/>
                </a:ln>
              </p:spPr>
              <p:txBody>
                <a:bodyPr/>
                <a:lstStyle/>
                <a:p>
                  <a:endParaRPr lang="en-US"/>
                </a:p>
              </p:txBody>
            </p:sp>
            <p:sp>
              <p:nvSpPr>
                <p:cNvPr id="26803" name="Line 2331"/>
                <p:cNvSpPr>
                  <a:spLocks noChangeShapeType="1"/>
                </p:cNvSpPr>
                <p:nvPr/>
              </p:nvSpPr>
              <p:spPr bwMode="auto">
                <a:xfrm flipH="1">
                  <a:off x="3175" y="1714"/>
                  <a:ext cx="1" cy="1"/>
                </a:xfrm>
                <a:prstGeom prst="line">
                  <a:avLst/>
                </a:prstGeom>
                <a:noFill/>
                <a:ln w="9525">
                  <a:solidFill>
                    <a:srgbClr val="000000"/>
                  </a:solidFill>
                  <a:round/>
                  <a:headEnd/>
                  <a:tailEnd/>
                </a:ln>
              </p:spPr>
              <p:txBody>
                <a:bodyPr/>
                <a:lstStyle/>
                <a:p>
                  <a:endParaRPr lang="en-US"/>
                </a:p>
              </p:txBody>
            </p:sp>
            <p:sp>
              <p:nvSpPr>
                <p:cNvPr id="26804" name="Line 2332"/>
                <p:cNvSpPr>
                  <a:spLocks noChangeShapeType="1"/>
                </p:cNvSpPr>
                <p:nvPr/>
              </p:nvSpPr>
              <p:spPr bwMode="auto">
                <a:xfrm flipH="1">
                  <a:off x="3174" y="1714"/>
                  <a:ext cx="1" cy="1"/>
                </a:xfrm>
                <a:prstGeom prst="line">
                  <a:avLst/>
                </a:prstGeom>
                <a:noFill/>
                <a:ln w="12700">
                  <a:solidFill>
                    <a:srgbClr val="000000"/>
                  </a:solidFill>
                  <a:round/>
                  <a:headEnd/>
                  <a:tailEnd/>
                </a:ln>
              </p:spPr>
              <p:txBody>
                <a:bodyPr/>
                <a:lstStyle/>
                <a:p>
                  <a:endParaRPr lang="en-US"/>
                </a:p>
              </p:txBody>
            </p:sp>
            <p:sp>
              <p:nvSpPr>
                <p:cNvPr id="26805" name="Line 2333"/>
                <p:cNvSpPr>
                  <a:spLocks noChangeShapeType="1"/>
                </p:cNvSpPr>
                <p:nvPr/>
              </p:nvSpPr>
              <p:spPr bwMode="auto">
                <a:xfrm flipH="1">
                  <a:off x="3173" y="1715"/>
                  <a:ext cx="1" cy="1"/>
                </a:xfrm>
                <a:prstGeom prst="line">
                  <a:avLst/>
                </a:prstGeom>
                <a:noFill/>
                <a:ln w="12700">
                  <a:solidFill>
                    <a:srgbClr val="000000"/>
                  </a:solidFill>
                  <a:round/>
                  <a:headEnd/>
                  <a:tailEnd/>
                </a:ln>
              </p:spPr>
              <p:txBody>
                <a:bodyPr/>
                <a:lstStyle/>
                <a:p>
                  <a:endParaRPr lang="en-US"/>
                </a:p>
              </p:txBody>
            </p:sp>
            <p:sp>
              <p:nvSpPr>
                <p:cNvPr id="26806" name="Line 2334"/>
                <p:cNvSpPr>
                  <a:spLocks noChangeShapeType="1"/>
                </p:cNvSpPr>
                <p:nvPr/>
              </p:nvSpPr>
              <p:spPr bwMode="auto">
                <a:xfrm>
                  <a:off x="3173" y="1716"/>
                  <a:ext cx="1" cy="1"/>
                </a:xfrm>
                <a:prstGeom prst="line">
                  <a:avLst/>
                </a:prstGeom>
                <a:noFill/>
                <a:ln w="9525">
                  <a:solidFill>
                    <a:srgbClr val="000000"/>
                  </a:solidFill>
                  <a:round/>
                  <a:headEnd/>
                  <a:tailEnd/>
                </a:ln>
              </p:spPr>
              <p:txBody>
                <a:bodyPr/>
                <a:lstStyle/>
                <a:p>
                  <a:endParaRPr lang="en-US"/>
                </a:p>
              </p:txBody>
            </p:sp>
            <p:sp>
              <p:nvSpPr>
                <p:cNvPr id="26807" name="Line 2335"/>
                <p:cNvSpPr>
                  <a:spLocks noChangeShapeType="1"/>
                </p:cNvSpPr>
                <p:nvPr/>
              </p:nvSpPr>
              <p:spPr bwMode="auto">
                <a:xfrm>
                  <a:off x="3173" y="1717"/>
                  <a:ext cx="1" cy="1"/>
                </a:xfrm>
                <a:prstGeom prst="line">
                  <a:avLst/>
                </a:prstGeom>
                <a:noFill/>
                <a:ln w="9525">
                  <a:solidFill>
                    <a:srgbClr val="000000"/>
                  </a:solidFill>
                  <a:round/>
                  <a:headEnd/>
                  <a:tailEnd/>
                </a:ln>
              </p:spPr>
              <p:txBody>
                <a:bodyPr/>
                <a:lstStyle/>
                <a:p>
                  <a:endParaRPr lang="en-US"/>
                </a:p>
              </p:txBody>
            </p:sp>
            <p:sp>
              <p:nvSpPr>
                <p:cNvPr id="26808" name="Line 2336"/>
                <p:cNvSpPr>
                  <a:spLocks noChangeShapeType="1"/>
                </p:cNvSpPr>
                <p:nvPr/>
              </p:nvSpPr>
              <p:spPr bwMode="auto">
                <a:xfrm>
                  <a:off x="3173" y="1718"/>
                  <a:ext cx="1" cy="1"/>
                </a:xfrm>
                <a:prstGeom prst="line">
                  <a:avLst/>
                </a:prstGeom>
                <a:noFill/>
                <a:ln w="9525">
                  <a:solidFill>
                    <a:srgbClr val="000000"/>
                  </a:solidFill>
                  <a:round/>
                  <a:headEnd/>
                  <a:tailEnd/>
                </a:ln>
              </p:spPr>
              <p:txBody>
                <a:bodyPr/>
                <a:lstStyle/>
                <a:p>
                  <a:endParaRPr lang="en-US"/>
                </a:p>
              </p:txBody>
            </p:sp>
            <p:sp>
              <p:nvSpPr>
                <p:cNvPr id="26809" name="Line 2337"/>
                <p:cNvSpPr>
                  <a:spLocks noChangeShapeType="1"/>
                </p:cNvSpPr>
                <p:nvPr/>
              </p:nvSpPr>
              <p:spPr bwMode="auto">
                <a:xfrm>
                  <a:off x="3173" y="1719"/>
                  <a:ext cx="1" cy="1"/>
                </a:xfrm>
                <a:prstGeom prst="line">
                  <a:avLst/>
                </a:prstGeom>
                <a:noFill/>
                <a:ln w="12700">
                  <a:solidFill>
                    <a:srgbClr val="000000"/>
                  </a:solidFill>
                  <a:round/>
                  <a:headEnd/>
                  <a:tailEnd/>
                </a:ln>
              </p:spPr>
              <p:txBody>
                <a:bodyPr/>
                <a:lstStyle/>
                <a:p>
                  <a:endParaRPr lang="en-US"/>
                </a:p>
              </p:txBody>
            </p:sp>
            <p:sp>
              <p:nvSpPr>
                <p:cNvPr id="26810" name="Line 2338"/>
                <p:cNvSpPr>
                  <a:spLocks noChangeShapeType="1"/>
                </p:cNvSpPr>
                <p:nvPr/>
              </p:nvSpPr>
              <p:spPr bwMode="auto">
                <a:xfrm>
                  <a:off x="3174" y="1720"/>
                  <a:ext cx="1" cy="1"/>
                </a:xfrm>
                <a:prstGeom prst="line">
                  <a:avLst/>
                </a:prstGeom>
                <a:noFill/>
                <a:ln w="9525">
                  <a:solidFill>
                    <a:srgbClr val="000000"/>
                  </a:solidFill>
                  <a:round/>
                  <a:headEnd/>
                  <a:tailEnd/>
                </a:ln>
              </p:spPr>
              <p:txBody>
                <a:bodyPr/>
                <a:lstStyle/>
                <a:p>
                  <a:endParaRPr lang="en-US"/>
                </a:p>
              </p:txBody>
            </p:sp>
            <p:sp>
              <p:nvSpPr>
                <p:cNvPr id="26811" name="Line 2339"/>
                <p:cNvSpPr>
                  <a:spLocks noChangeShapeType="1"/>
                </p:cNvSpPr>
                <p:nvPr/>
              </p:nvSpPr>
              <p:spPr bwMode="auto">
                <a:xfrm>
                  <a:off x="3175" y="1720"/>
                  <a:ext cx="1" cy="1"/>
                </a:xfrm>
                <a:prstGeom prst="line">
                  <a:avLst/>
                </a:prstGeom>
                <a:noFill/>
                <a:ln w="9525">
                  <a:solidFill>
                    <a:srgbClr val="000000"/>
                  </a:solidFill>
                  <a:round/>
                  <a:headEnd/>
                  <a:tailEnd/>
                </a:ln>
              </p:spPr>
              <p:txBody>
                <a:bodyPr/>
                <a:lstStyle/>
                <a:p>
                  <a:endParaRPr lang="en-US"/>
                </a:p>
              </p:txBody>
            </p:sp>
            <p:sp>
              <p:nvSpPr>
                <p:cNvPr id="26812" name="Line 2340"/>
                <p:cNvSpPr>
                  <a:spLocks noChangeShapeType="1"/>
                </p:cNvSpPr>
                <p:nvPr/>
              </p:nvSpPr>
              <p:spPr bwMode="auto">
                <a:xfrm>
                  <a:off x="3176" y="1720"/>
                  <a:ext cx="1" cy="1"/>
                </a:xfrm>
                <a:prstGeom prst="line">
                  <a:avLst/>
                </a:prstGeom>
                <a:noFill/>
                <a:ln w="9525">
                  <a:solidFill>
                    <a:srgbClr val="000000"/>
                  </a:solidFill>
                  <a:round/>
                  <a:headEnd/>
                  <a:tailEnd/>
                </a:ln>
              </p:spPr>
              <p:txBody>
                <a:bodyPr/>
                <a:lstStyle/>
                <a:p>
                  <a:endParaRPr lang="en-US"/>
                </a:p>
              </p:txBody>
            </p:sp>
            <p:sp>
              <p:nvSpPr>
                <p:cNvPr id="26813" name="Line 2341"/>
                <p:cNvSpPr>
                  <a:spLocks noChangeShapeType="1"/>
                </p:cNvSpPr>
                <p:nvPr/>
              </p:nvSpPr>
              <p:spPr bwMode="auto">
                <a:xfrm flipV="1">
                  <a:off x="3177" y="1719"/>
                  <a:ext cx="1" cy="1"/>
                </a:xfrm>
                <a:prstGeom prst="line">
                  <a:avLst/>
                </a:prstGeom>
                <a:noFill/>
                <a:ln w="12700">
                  <a:solidFill>
                    <a:srgbClr val="000000"/>
                  </a:solidFill>
                  <a:round/>
                  <a:headEnd/>
                  <a:tailEnd/>
                </a:ln>
              </p:spPr>
              <p:txBody>
                <a:bodyPr/>
                <a:lstStyle/>
                <a:p>
                  <a:endParaRPr lang="en-US"/>
                </a:p>
              </p:txBody>
            </p:sp>
            <p:sp>
              <p:nvSpPr>
                <p:cNvPr id="26814" name="Line 2342"/>
                <p:cNvSpPr>
                  <a:spLocks noChangeShapeType="1"/>
                </p:cNvSpPr>
                <p:nvPr/>
              </p:nvSpPr>
              <p:spPr bwMode="auto">
                <a:xfrm flipV="1">
                  <a:off x="3178" y="1718"/>
                  <a:ext cx="1" cy="1"/>
                </a:xfrm>
                <a:prstGeom prst="line">
                  <a:avLst/>
                </a:prstGeom>
                <a:noFill/>
                <a:ln w="12700">
                  <a:solidFill>
                    <a:srgbClr val="000000"/>
                  </a:solidFill>
                  <a:round/>
                  <a:headEnd/>
                  <a:tailEnd/>
                </a:ln>
              </p:spPr>
              <p:txBody>
                <a:bodyPr/>
                <a:lstStyle/>
                <a:p>
                  <a:endParaRPr lang="en-US"/>
                </a:p>
              </p:txBody>
            </p:sp>
            <p:sp>
              <p:nvSpPr>
                <p:cNvPr id="26815" name="Line 2343"/>
                <p:cNvSpPr>
                  <a:spLocks noChangeShapeType="1"/>
                </p:cNvSpPr>
                <p:nvPr/>
              </p:nvSpPr>
              <p:spPr bwMode="auto">
                <a:xfrm flipV="1">
                  <a:off x="3179" y="1717"/>
                  <a:ext cx="1" cy="1"/>
                </a:xfrm>
                <a:prstGeom prst="line">
                  <a:avLst/>
                </a:prstGeom>
                <a:noFill/>
                <a:ln w="9525">
                  <a:solidFill>
                    <a:srgbClr val="000000"/>
                  </a:solidFill>
                  <a:round/>
                  <a:headEnd/>
                  <a:tailEnd/>
                </a:ln>
              </p:spPr>
              <p:txBody>
                <a:bodyPr/>
                <a:lstStyle/>
                <a:p>
                  <a:endParaRPr lang="en-US"/>
                </a:p>
              </p:txBody>
            </p:sp>
            <p:sp>
              <p:nvSpPr>
                <p:cNvPr id="26816" name="Line 2344"/>
                <p:cNvSpPr>
                  <a:spLocks noChangeShapeType="1"/>
                </p:cNvSpPr>
                <p:nvPr/>
              </p:nvSpPr>
              <p:spPr bwMode="auto">
                <a:xfrm flipH="1" flipV="1">
                  <a:off x="3178" y="1716"/>
                  <a:ext cx="1" cy="1"/>
                </a:xfrm>
                <a:prstGeom prst="line">
                  <a:avLst/>
                </a:prstGeom>
                <a:noFill/>
                <a:ln w="12700">
                  <a:solidFill>
                    <a:srgbClr val="000000"/>
                  </a:solidFill>
                  <a:round/>
                  <a:headEnd/>
                  <a:tailEnd/>
                </a:ln>
              </p:spPr>
              <p:txBody>
                <a:bodyPr/>
                <a:lstStyle/>
                <a:p>
                  <a:endParaRPr lang="en-US"/>
                </a:p>
              </p:txBody>
            </p:sp>
            <p:sp>
              <p:nvSpPr>
                <p:cNvPr id="26817" name="Line 2345"/>
                <p:cNvSpPr>
                  <a:spLocks noChangeShapeType="1"/>
                </p:cNvSpPr>
                <p:nvPr/>
              </p:nvSpPr>
              <p:spPr bwMode="auto">
                <a:xfrm flipH="1" flipV="1">
                  <a:off x="3177" y="1715"/>
                  <a:ext cx="1" cy="1"/>
                </a:xfrm>
                <a:prstGeom prst="line">
                  <a:avLst/>
                </a:prstGeom>
                <a:noFill/>
                <a:ln w="12700">
                  <a:solidFill>
                    <a:srgbClr val="000000"/>
                  </a:solidFill>
                  <a:round/>
                  <a:headEnd/>
                  <a:tailEnd/>
                </a:ln>
              </p:spPr>
              <p:txBody>
                <a:bodyPr/>
                <a:lstStyle/>
                <a:p>
                  <a:endParaRPr lang="en-US"/>
                </a:p>
              </p:txBody>
            </p:sp>
            <p:sp>
              <p:nvSpPr>
                <p:cNvPr id="26818" name="Line 2346"/>
                <p:cNvSpPr>
                  <a:spLocks noChangeShapeType="1"/>
                </p:cNvSpPr>
                <p:nvPr/>
              </p:nvSpPr>
              <p:spPr bwMode="auto">
                <a:xfrm flipH="1">
                  <a:off x="3187" y="1714"/>
                  <a:ext cx="1" cy="1"/>
                </a:xfrm>
                <a:prstGeom prst="line">
                  <a:avLst/>
                </a:prstGeom>
                <a:noFill/>
                <a:ln w="9525">
                  <a:solidFill>
                    <a:srgbClr val="000000"/>
                  </a:solidFill>
                  <a:round/>
                  <a:headEnd/>
                  <a:tailEnd/>
                </a:ln>
              </p:spPr>
              <p:txBody>
                <a:bodyPr/>
                <a:lstStyle/>
                <a:p>
                  <a:endParaRPr lang="en-US"/>
                </a:p>
              </p:txBody>
            </p:sp>
            <p:sp>
              <p:nvSpPr>
                <p:cNvPr id="26819" name="Line 2347"/>
                <p:cNvSpPr>
                  <a:spLocks noChangeShapeType="1"/>
                </p:cNvSpPr>
                <p:nvPr/>
              </p:nvSpPr>
              <p:spPr bwMode="auto">
                <a:xfrm flipH="1">
                  <a:off x="3186" y="1714"/>
                  <a:ext cx="1" cy="1"/>
                </a:xfrm>
                <a:prstGeom prst="line">
                  <a:avLst/>
                </a:prstGeom>
                <a:noFill/>
                <a:ln w="12700">
                  <a:solidFill>
                    <a:srgbClr val="000000"/>
                  </a:solidFill>
                  <a:round/>
                  <a:headEnd/>
                  <a:tailEnd/>
                </a:ln>
              </p:spPr>
              <p:txBody>
                <a:bodyPr/>
                <a:lstStyle/>
                <a:p>
                  <a:endParaRPr lang="en-US"/>
                </a:p>
              </p:txBody>
            </p:sp>
            <p:sp>
              <p:nvSpPr>
                <p:cNvPr id="26820" name="Line 2348"/>
                <p:cNvSpPr>
                  <a:spLocks noChangeShapeType="1"/>
                </p:cNvSpPr>
                <p:nvPr/>
              </p:nvSpPr>
              <p:spPr bwMode="auto">
                <a:xfrm flipH="1">
                  <a:off x="3185" y="1715"/>
                  <a:ext cx="1" cy="1"/>
                </a:xfrm>
                <a:prstGeom prst="line">
                  <a:avLst/>
                </a:prstGeom>
                <a:noFill/>
                <a:ln w="12700">
                  <a:solidFill>
                    <a:srgbClr val="000000"/>
                  </a:solidFill>
                  <a:round/>
                  <a:headEnd/>
                  <a:tailEnd/>
                </a:ln>
              </p:spPr>
              <p:txBody>
                <a:bodyPr/>
                <a:lstStyle/>
                <a:p>
                  <a:endParaRPr lang="en-US"/>
                </a:p>
              </p:txBody>
            </p:sp>
            <p:sp>
              <p:nvSpPr>
                <p:cNvPr id="26821" name="Line 2349"/>
                <p:cNvSpPr>
                  <a:spLocks noChangeShapeType="1"/>
                </p:cNvSpPr>
                <p:nvPr/>
              </p:nvSpPr>
              <p:spPr bwMode="auto">
                <a:xfrm>
                  <a:off x="3185" y="1716"/>
                  <a:ext cx="1" cy="1"/>
                </a:xfrm>
                <a:prstGeom prst="line">
                  <a:avLst/>
                </a:prstGeom>
                <a:noFill/>
                <a:ln w="9525">
                  <a:solidFill>
                    <a:srgbClr val="000000"/>
                  </a:solidFill>
                  <a:round/>
                  <a:headEnd/>
                  <a:tailEnd/>
                </a:ln>
              </p:spPr>
              <p:txBody>
                <a:bodyPr/>
                <a:lstStyle/>
                <a:p>
                  <a:endParaRPr lang="en-US"/>
                </a:p>
              </p:txBody>
            </p:sp>
            <p:sp>
              <p:nvSpPr>
                <p:cNvPr id="26822" name="Line 2350"/>
                <p:cNvSpPr>
                  <a:spLocks noChangeShapeType="1"/>
                </p:cNvSpPr>
                <p:nvPr/>
              </p:nvSpPr>
              <p:spPr bwMode="auto">
                <a:xfrm>
                  <a:off x="3185" y="1717"/>
                  <a:ext cx="1" cy="1"/>
                </a:xfrm>
                <a:prstGeom prst="line">
                  <a:avLst/>
                </a:prstGeom>
                <a:noFill/>
                <a:ln w="9525">
                  <a:solidFill>
                    <a:srgbClr val="000000"/>
                  </a:solidFill>
                  <a:round/>
                  <a:headEnd/>
                  <a:tailEnd/>
                </a:ln>
              </p:spPr>
              <p:txBody>
                <a:bodyPr/>
                <a:lstStyle/>
                <a:p>
                  <a:endParaRPr lang="en-US"/>
                </a:p>
              </p:txBody>
            </p:sp>
            <p:sp>
              <p:nvSpPr>
                <p:cNvPr id="26823" name="Line 2351"/>
                <p:cNvSpPr>
                  <a:spLocks noChangeShapeType="1"/>
                </p:cNvSpPr>
                <p:nvPr/>
              </p:nvSpPr>
              <p:spPr bwMode="auto">
                <a:xfrm>
                  <a:off x="3185" y="1718"/>
                  <a:ext cx="1" cy="1"/>
                </a:xfrm>
                <a:prstGeom prst="line">
                  <a:avLst/>
                </a:prstGeom>
                <a:noFill/>
                <a:ln w="9525">
                  <a:solidFill>
                    <a:srgbClr val="000000"/>
                  </a:solidFill>
                  <a:round/>
                  <a:headEnd/>
                  <a:tailEnd/>
                </a:ln>
              </p:spPr>
              <p:txBody>
                <a:bodyPr/>
                <a:lstStyle/>
                <a:p>
                  <a:endParaRPr lang="en-US"/>
                </a:p>
              </p:txBody>
            </p:sp>
            <p:sp>
              <p:nvSpPr>
                <p:cNvPr id="26824" name="Line 2352"/>
                <p:cNvSpPr>
                  <a:spLocks noChangeShapeType="1"/>
                </p:cNvSpPr>
                <p:nvPr/>
              </p:nvSpPr>
              <p:spPr bwMode="auto">
                <a:xfrm>
                  <a:off x="3185" y="1719"/>
                  <a:ext cx="1" cy="1"/>
                </a:xfrm>
                <a:prstGeom prst="line">
                  <a:avLst/>
                </a:prstGeom>
                <a:noFill/>
                <a:ln w="12700">
                  <a:solidFill>
                    <a:srgbClr val="000000"/>
                  </a:solidFill>
                  <a:round/>
                  <a:headEnd/>
                  <a:tailEnd/>
                </a:ln>
              </p:spPr>
              <p:txBody>
                <a:bodyPr/>
                <a:lstStyle/>
                <a:p>
                  <a:endParaRPr lang="en-US"/>
                </a:p>
              </p:txBody>
            </p:sp>
            <p:sp>
              <p:nvSpPr>
                <p:cNvPr id="26825" name="Line 2353"/>
                <p:cNvSpPr>
                  <a:spLocks noChangeShapeType="1"/>
                </p:cNvSpPr>
                <p:nvPr/>
              </p:nvSpPr>
              <p:spPr bwMode="auto">
                <a:xfrm>
                  <a:off x="3186" y="1720"/>
                  <a:ext cx="1" cy="1"/>
                </a:xfrm>
                <a:prstGeom prst="line">
                  <a:avLst/>
                </a:prstGeom>
                <a:noFill/>
                <a:ln w="9525">
                  <a:solidFill>
                    <a:srgbClr val="000000"/>
                  </a:solidFill>
                  <a:round/>
                  <a:headEnd/>
                  <a:tailEnd/>
                </a:ln>
              </p:spPr>
              <p:txBody>
                <a:bodyPr/>
                <a:lstStyle/>
                <a:p>
                  <a:endParaRPr lang="en-US"/>
                </a:p>
              </p:txBody>
            </p:sp>
            <p:sp>
              <p:nvSpPr>
                <p:cNvPr id="26826" name="Line 2354"/>
                <p:cNvSpPr>
                  <a:spLocks noChangeShapeType="1"/>
                </p:cNvSpPr>
                <p:nvPr/>
              </p:nvSpPr>
              <p:spPr bwMode="auto">
                <a:xfrm>
                  <a:off x="3187" y="1720"/>
                  <a:ext cx="1" cy="1"/>
                </a:xfrm>
                <a:prstGeom prst="line">
                  <a:avLst/>
                </a:prstGeom>
                <a:noFill/>
                <a:ln w="9525">
                  <a:solidFill>
                    <a:srgbClr val="000000"/>
                  </a:solidFill>
                  <a:round/>
                  <a:headEnd/>
                  <a:tailEnd/>
                </a:ln>
              </p:spPr>
              <p:txBody>
                <a:bodyPr/>
                <a:lstStyle/>
                <a:p>
                  <a:endParaRPr lang="en-US"/>
                </a:p>
              </p:txBody>
            </p:sp>
            <p:sp>
              <p:nvSpPr>
                <p:cNvPr id="26827" name="Line 2355"/>
                <p:cNvSpPr>
                  <a:spLocks noChangeShapeType="1"/>
                </p:cNvSpPr>
                <p:nvPr/>
              </p:nvSpPr>
              <p:spPr bwMode="auto">
                <a:xfrm>
                  <a:off x="3188" y="1720"/>
                  <a:ext cx="1" cy="1"/>
                </a:xfrm>
                <a:prstGeom prst="line">
                  <a:avLst/>
                </a:prstGeom>
                <a:noFill/>
                <a:ln w="9525">
                  <a:solidFill>
                    <a:srgbClr val="000000"/>
                  </a:solidFill>
                  <a:round/>
                  <a:headEnd/>
                  <a:tailEnd/>
                </a:ln>
              </p:spPr>
              <p:txBody>
                <a:bodyPr/>
                <a:lstStyle/>
                <a:p>
                  <a:endParaRPr lang="en-US"/>
                </a:p>
              </p:txBody>
            </p:sp>
            <p:sp>
              <p:nvSpPr>
                <p:cNvPr id="26828" name="Line 2356"/>
                <p:cNvSpPr>
                  <a:spLocks noChangeShapeType="1"/>
                </p:cNvSpPr>
                <p:nvPr/>
              </p:nvSpPr>
              <p:spPr bwMode="auto">
                <a:xfrm flipV="1">
                  <a:off x="3189" y="1719"/>
                  <a:ext cx="1" cy="1"/>
                </a:xfrm>
                <a:prstGeom prst="line">
                  <a:avLst/>
                </a:prstGeom>
                <a:noFill/>
                <a:ln w="12700">
                  <a:solidFill>
                    <a:srgbClr val="000000"/>
                  </a:solidFill>
                  <a:round/>
                  <a:headEnd/>
                  <a:tailEnd/>
                </a:ln>
              </p:spPr>
              <p:txBody>
                <a:bodyPr/>
                <a:lstStyle/>
                <a:p>
                  <a:endParaRPr lang="en-US"/>
                </a:p>
              </p:txBody>
            </p:sp>
            <p:sp>
              <p:nvSpPr>
                <p:cNvPr id="26829" name="Line 2357"/>
                <p:cNvSpPr>
                  <a:spLocks noChangeShapeType="1"/>
                </p:cNvSpPr>
                <p:nvPr/>
              </p:nvSpPr>
              <p:spPr bwMode="auto">
                <a:xfrm flipV="1">
                  <a:off x="3190" y="1718"/>
                  <a:ext cx="1" cy="1"/>
                </a:xfrm>
                <a:prstGeom prst="line">
                  <a:avLst/>
                </a:prstGeom>
                <a:noFill/>
                <a:ln w="12700">
                  <a:solidFill>
                    <a:srgbClr val="000000"/>
                  </a:solidFill>
                  <a:round/>
                  <a:headEnd/>
                  <a:tailEnd/>
                </a:ln>
              </p:spPr>
              <p:txBody>
                <a:bodyPr/>
                <a:lstStyle/>
                <a:p>
                  <a:endParaRPr lang="en-US"/>
                </a:p>
              </p:txBody>
            </p:sp>
            <p:sp>
              <p:nvSpPr>
                <p:cNvPr id="26830" name="Line 2358"/>
                <p:cNvSpPr>
                  <a:spLocks noChangeShapeType="1"/>
                </p:cNvSpPr>
                <p:nvPr/>
              </p:nvSpPr>
              <p:spPr bwMode="auto">
                <a:xfrm flipV="1">
                  <a:off x="3191" y="1717"/>
                  <a:ext cx="1" cy="1"/>
                </a:xfrm>
                <a:prstGeom prst="line">
                  <a:avLst/>
                </a:prstGeom>
                <a:noFill/>
                <a:ln w="9525">
                  <a:solidFill>
                    <a:srgbClr val="000000"/>
                  </a:solidFill>
                  <a:round/>
                  <a:headEnd/>
                  <a:tailEnd/>
                </a:ln>
              </p:spPr>
              <p:txBody>
                <a:bodyPr/>
                <a:lstStyle/>
                <a:p>
                  <a:endParaRPr lang="en-US"/>
                </a:p>
              </p:txBody>
            </p:sp>
            <p:sp>
              <p:nvSpPr>
                <p:cNvPr id="26831" name="Line 2359"/>
                <p:cNvSpPr>
                  <a:spLocks noChangeShapeType="1"/>
                </p:cNvSpPr>
                <p:nvPr/>
              </p:nvSpPr>
              <p:spPr bwMode="auto">
                <a:xfrm flipH="1" flipV="1">
                  <a:off x="3190" y="1716"/>
                  <a:ext cx="1" cy="1"/>
                </a:xfrm>
                <a:prstGeom prst="line">
                  <a:avLst/>
                </a:prstGeom>
                <a:noFill/>
                <a:ln w="12700">
                  <a:solidFill>
                    <a:srgbClr val="000000"/>
                  </a:solidFill>
                  <a:round/>
                  <a:headEnd/>
                  <a:tailEnd/>
                </a:ln>
              </p:spPr>
              <p:txBody>
                <a:bodyPr/>
                <a:lstStyle/>
                <a:p>
                  <a:endParaRPr lang="en-US"/>
                </a:p>
              </p:txBody>
            </p:sp>
            <p:sp>
              <p:nvSpPr>
                <p:cNvPr id="26832" name="Line 2360"/>
                <p:cNvSpPr>
                  <a:spLocks noChangeShapeType="1"/>
                </p:cNvSpPr>
                <p:nvPr/>
              </p:nvSpPr>
              <p:spPr bwMode="auto">
                <a:xfrm flipH="1" flipV="1">
                  <a:off x="3189" y="1715"/>
                  <a:ext cx="1" cy="1"/>
                </a:xfrm>
                <a:prstGeom prst="line">
                  <a:avLst/>
                </a:prstGeom>
                <a:noFill/>
                <a:ln w="12700">
                  <a:solidFill>
                    <a:srgbClr val="000000"/>
                  </a:solidFill>
                  <a:round/>
                  <a:headEnd/>
                  <a:tailEnd/>
                </a:ln>
              </p:spPr>
              <p:txBody>
                <a:bodyPr/>
                <a:lstStyle/>
                <a:p>
                  <a:endParaRPr lang="en-US"/>
                </a:p>
              </p:txBody>
            </p:sp>
            <p:sp>
              <p:nvSpPr>
                <p:cNvPr id="26833" name="Line 2361"/>
                <p:cNvSpPr>
                  <a:spLocks noChangeShapeType="1"/>
                </p:cNvSpPr>
                <p:nvPr/>
              </p:nvSpPr>
              <p:spPr bwMode="auto">
                <a:xfrm flipH="1" flipV="1">
                  <a:off x="3188" y="1714"/>
                  <a:ext cx="1" cy="1"/>
                </a:xfrm>
                <a:prstGeom prst="line">
                  <a:avLst/>
                </a:prstGeom>
                <a:noFill/>
                <a:ln w="12700">
                  <a:solidFill>
                    <a:srgbClr val="000000"/>
                  </a:solidFill>
                  <a:round/>
                  <a:headEnd/>
                  <a:tailEnd/>
                </a:ln>
              </p:spPr>
              <p:txBody>
                <a:bodyPr/>
                <a:lstStyle/>
                <a:p>
                  <a:endParaRPr lang="en-US"/>
                </a:p>
              </p:txBody>
            </p:sp>
            <p:sp>
              <p:nvSpPr>
                <p:cNvPr id="26834" name="Line 2362"/>
                <p:cNvSpPr>
                  <a:spLocks noChangeShapeType="1"/>
                </p:cNvSpPr>
                <p:nvPr/>
              </p:nvSpPr>
              <p:spPr bwMode="auto">
                <a:xfrm flipH="1">
                  <a:off x="3199" y="1714"/>
                  <a:ext cx="1" cy="1"/>
                </a:xfrm>
                <a:prstGeom prst="line">
                  <a:avLst/>
                </a:prstGeom>
                <a:noFill/>
                <a:ln w="9525">
                  <a:solidFill>
                    <a:srgbClr val="000000"/>
                  </a:solidFill>
                  <a:round/>
                  <a:headEnd/>
                  <a:tailEnd/>
                </a:ln>
              </p:spPr>
              <p:txBody>
                <a:bodyPr/>
                <a:lstStyle/>
                <a:p>
                  <a:endParaRPr lang="en-US"/>
                </a:p>
              </p:txBody>
            </p:sp>
            <p:sp>
              <p:nvSpPr>
                <p:cNvPr id="26835" name="Line 2363"/>
                <p:cNvSpPr>
                  <a:spLocks noChangeShapeType="1"/>
                </p:cNvSpPr>
                <p:nvPr/>
              </p:nvSpPr>
              <p:spPr bwMode="auto">
                <a:xfrm flipH="1">
                  <a:off x="3198" y="1714"/>
                  <a:ext cx="1" cy="1"/>
                </a:xfrm>
                <a:prstGeom prst="line">
                  <a:avLst/>
                </a:prstGeom>
                <a:noFill/>
                <a:ln w="12700">
                  <a:solidFill>
                    <a:srgbClr val="000000"/>
                  </a:solidFill>
                  <a:round/>
                  <a:headEnd/>
                  <a:tailEnd/>
                </a:ln>
              </p:spPr>
              <p:txBody>
                <a:bodyPr/>
                <a:lstStyle/>
                <a:p>
                  <a:endParaRPr lang="en-US"/>
                </a:p>
              </p:txBody>
            </p:sp>
            <p:sp>
              <p:nvSpPr>
                <p:cNvPr id="26836" name="Line 2364"/>
                <p:cNvSpPr>
                  <a:spLocks noChangeShapeType="1"/>
                </p:cNvSpPr>
                <p:nvPr/>
              </p:nvSpPr>
              <p:spPr bwMode="auto">
                <a:xfrm flipH="1">
                  <a:off x="3197" y="1715"/>
                  <a:ext cx="1" cy="1"/>
                </a:xfrm>
                <a:prstGeom prst="line">
                  <a:avLst/>
                </a:prstGeom>
                <a:noFill/>
                <a:ln w="12700">
                  <a:solidFill>
                    <a:srgbClr val="000000"/>
                  </a:solidFill>
                  <a:round/>
                  <a:headEnd/>
                  <a:tailEnd/>
                </a:ln>
              </p:spPr>
              <p:txBody>
                <a:bodyPr/>
                <a:lstStyle/>
                <a:p>
                  <a:endParaRPr lang="en-US"/>
                </a:p>
              </p:txBody>
            </p:sp>
            <p:sp>
              <p:nvSpPr>
                <p:cNvPr id="26837" name="Line 2365"/>
                <p:cNvSpPr>
                  <a:spLocks noChangeShapeType="1"/>
                </p:cNvSpPr>
                <p:nvPr/>
              </p:nvSpPr>
              <p:spPr bwMode="auto">
                <a:xfrm>
                  <a:off x="3197" y="1716"/>
                  <a:ext cx="1" cy="1"/>
                </a:xfrm>
                <a:prstGeom prst="line">
                  <a:avLst/>
                </a:prstGeom>
                <a:noFill/>
                <a:ln w="9525">
                  <a:solidFill>
                    <a:srgbClr val="000000"/>
                  </a:solidFill>
                  <a:round/>
                  <a:headEnd/>
                  <a:tailEnd/>
                </a:ln>
              </p:spPr>
              <p:txBody>
                <a:bodyPr/>
                <a:lstStyle/>
                <a:p>
                  <a:endParaRPr lang="en-US"/>
                </a:p>
              </p:txBody>
            </p:sp>
            <p:sp>
              <p:nvSpPr>
                <p:cNvPr id="26838" name="Line 2366"/>
                <p:cNvSpPr>
                  <a:spLocks noChangeShapeType="1"/>
                </p:cNvSpPr>
                <p:nvPr/>
              </p:nvSpPr>
              <p:spPr bwMode="auto">
                <a:xfrm>
                  <a:off x="3197" y="1717"/>
                  <a:ext cx="1" cy="1"/>
                </a:xfrm>
                <a:prstGeom prst="line">
                  <a:avLst/>
                </a:prstGeom>
                <a:noFill/>
                <a:ln w="9525">
                  <a:solidFill>
                    <a:srgbClr val="000000"/>
                  </a:solidFill>
                  <a:round/>
                  <a:headEnd/>
                  <a:tailEnd/>
                </a:ln>
              </p:spPr>
              <p:txBody>
                <a:bodyPr/>
                <a:lstStyle/>
                <a:p>
                  <a:endParaRPr lang="en-US"/>
                </a:p>
              </p:txBody>
            </p:sp>
            <p:sp>
              <p:nvSpPr>
                <p:cNvPr id="26839" name="Line 2367"/>
                <p:cNvSpPr>
                  <a:spLocks noChangeShapeType="1"/>
                </p:cNvSpPr>
                <p:nvPr/>
              </p:nvSpPr>
              <p:spPr bwMode="auto">
                <a:xfrm>
                  <a:off x="3197" y="1718"/>
                  <a:ext cx="1" cy="1"/>
                </a:xfrm>
                <a:prstGeom prst="line">
                  <a:avLst/>
                </a:prstGeom>
                <a:noFill/>
                <a:ln w="9525">
                  <a:solidFill>
                    <a:srgbClr val="000000"/>
                  </a:solidFill>
                  <a:round/>
                  <a:headEnd/>
                  <a:tailEnd/>
                </a:ln>
              </p:spPr>
              <p:txBody>
                <a:bodyPr/>
                <a:lstStyle/>
                <a:p>
                  <a:endParaRPr lang="en-US"/>
                </a:p>
              </p:txBody>
            </p:sp>
            <p:sp>
              <p:nvSpPr>
                <p:cNvPr id="26840" name="Line 2368"/>
                <p:cNvSpPr>
                  <a:spLocks noChangeShapeType="1"/>
                </p:cNvSpPr>
                <p:nvPr/>
              </p:nvSpPr>
              <p:spPr bwMode="auto">
                <a:xfrm>
                  <a:off x="3197" y="1719"/>
                  <a:ext cx="1" cy="1"/>
                </a:xfrm>
                <a:prstGeom prst="line">
                  <a:avLst/>
                </a:prstGeom>
                <a:noFill/>
                <a:ln w="12700">
                  <a:solidFill>
                    <a:srgbClr val="000000"/>
                  </a:solidFill>
                  <a:round/>
                  <a:headEnd/>
                  <a:tailEnd/>
                </a:ln>
              </p:spPr>
              <p:txBody>
                <a:bodyPr/>
                <a:lstStyle/>
                <a:p>
                  <a:endParaRPr lang="en-US"/>
                </a:p>
              </p:txBody>
            </p:sp>
            <p:sp>
              <p:nvSpPr>
                <p:cNvPr id="26841" name="Line 2369"/>
                <p:cNvSpPr>
                  <a:spLocks noChangeShapeType="1"/>
                </p:cNvSpPr>
                <p:nvPr/>
              </p:nvSpPr>
              <p:spPr bwMode="auto">
                <a:xfrm>
                  <a:off x="3198" y="1720"/>
                  <a:ext cx="1" cy="1"/>
                </a:xfrm>
                <a:prstGeom prst="line">
                  <a:avLst/>
                </a:prstGeom>
                <a:noFill/>
                <a:ln w="9525">
                  <a:solidFill>
                    <a:srgbClr val="000000"/>
                  </a:solidFill>
                  <a:round/>
                  <a:headEnd/>
                  <a:tailEnd/>
                </a:ln>
              </p:spPr>
              <p:txBody>
                <a:bodyPr/>
                <a:lstStyle/>
                <a:p>
                  <a:endParaRPr lang="en-US"/>
                </a:p>
              </p:txBody>
            </p:sp>
            <p:sp>
              <p:nvSpPr>
                <p:cNvPr id="26842" name="Line 2370"/>
                <p:cNvSpPr>
                  <a:spLocks noChangeShapeType="1"/>
                </p:cNvSpPr>
                <p:nvPr/>
              </p:nvSpPr>
              <p:spPr bwMode="auto">
                <a:xfrm>
                  <a:off x="3199" y="1720"/>
                  <a:ext cx="1" cy="1"/>
                </a:xfrm>
                <a:prstGeom prst="line">
                  <a:avLst/>
                </a:prstGeom>
                <a:noFill/>
                <a:ln w="9525">
                  <a:solidFill>
                    <a:srgbClr val="000000"/>
                  </a:solidFill>
                  <a:round/>
                  <a:headEnd/>
                  <a:tailEnd/>
                </a:ln>
              </p:spPr>
              <p:txBody>
                <a:bodyPr/>
                <a:lstStyle/>
                <a:p>
                  <a:endParaRPr lang="en-US"/>
                </a:p>
              </p:txBody>
            </p:sp>
            <p:sp>
              <p:nvSpPr>
                <p:cNvPr id="26843" name="Line 2371"/>
                <p:cNvSpPr>
                  <a:spLocks noChangeShapeType="1"/>
                </p:cNvSpPr>
                <p:nvPr/>
              </p:nvSpPr>
              <p:spPr bwMode="auto">
                <a:xfrm>
                  <a:off x="3200" y="1720"/>
                  <a:ext cx="1" cy="1"/>
                </a:xfrm>
                <a:prstGeom prst="line">
                  <a:avLst/>
                </a:prstGeom>
                <a:noFill/>
                <a:ln w="9525">
                  <a:solidFill>
                    <a:srgbClr val="000000"/>
                  </a:solidFill>
                  <a:round/>
                  <a:headEnd/>
                  <a:tailEnd/>
                </a:ln>
              </p:spPr>
              <p:txBody>
                <a:bodyPr/>
                <a:lstStyle/>
                <a:p>
                  <a:endParaRPr lang="en-US"/>
                </a:p>
              </p:txBody>
            </p:sp>
            <p:sp>
              <p:nvSpPr>
                <p:cNvPr id="26844" name="Line 2372"/>
                <p:cNvSpPr>
                  <a:spLocks noChangeShapeType="1"/>
                </p:cNvSpPr>
                <p:nvPr/>
              </p:nvSpPr>
              <p:spPr bwMode="auto">
                <a:xfrm flipV="1">
                  <a:off x="3201" y="1719"/>
                  <a:ext cx="1" cy="1"/>
                </a:xfrm>
                <a:prstGeom prst="line">
                  <a:avLst/>
                </a:prstGeom>
                <a:noFill/>
                <a:ln w="12700">
                  <a:solidFill>
                    <a:srgbClr val="000000"/>
                  </a:solidFill>
                  <a:round/>
                  <a:headEnd/>
                  <a:tailEnd/>
                </a:ln>
              </p:spPr>
              <p:txBody>
                <a:bodyPr/>
                <a:lstStyle/>
                <a:p>
                  <a:endParaRPr lang="en-US"/>
                </a:p>
              </p:txBody>
            </p:sp>
            <p:sp>
              <p:nvSpPr>
                <p:cNvPr id="26845" name="Line 2373"/>
                <p:cNvSpPr>
                  <a:spLocks noChangeShapeType="1"/>
                </p:cNvSpPr>
                <p:nvPr/>
              </p:nvSpPr>
              <p:spPr bwMode="auto">
                <a:xfrm flipV="1">
                  <a:off x="3202" y="1718"/>
                  <a:ext cx="1" cy="1"/>
                </a:xfrm>
                <a:prstGeom prst="line">
                  <a:avLst/>
                </a:prstGeom>
                <a:noFill/>
                <a:ln w="12700">
                  <a:solidFill>
                    <a:srgbClr val="000000"/>
                  </a:solidFill>
                  <a:round/>
                  <a:headEnd/>
                  <a:tailEnd/>
                </a:ln>
              </p:spPr>
              <p:txBody>
                <a:bodyPr/>
                <a:lstStyle/>
                <a:p>
                  <a:endParaRPr lang="en-US"/>
                </a:p>
              </p:txBody>
            </p:sp>
            <p:sp>
              <p:nvSpPr>
                <p:cNvPr id="26846" name="Line 2374"/>
                <p:cNvSpPr>
                  <a:spLocks noChangeShapeType="1"/>
                </p:cNvSpPr>
                <p:nvPr/>
              </p:nvSpPr>
              <p:spPr bwMode="auto">
                <a:xfrm flipV="1">
                  <a:off x="3203" y="1717"/>
                  <a:ext cx="1" cy="1"/>
                </a:xfrm>
                <a:prstGeom prst="line">
                  <a:avLst/>
                </a:prstGeom>
                <a:noFill/>
                <a:ln w="9525">
                  <a:solidFill>
                    <a:srgbClr val="000000"/>
                  </a:solidFill>
                  <a:round/>
                  <a:headEnd/>
                  <a:tailEnd/>
                </a:ln>
              </p:spPr>
              <p:txBody>
                <a:bodyPr/>
                <a:lstStyle/>
                <a:p>
                  <a:endParaRPr lang="en-US"/>
                </a:p>
              </p:txBody>
            </p:sp>
            <p:sp>
              <p:nvSpPr>
                <p:cNvPr id="26847" name="Line 2375"/>
                <p:cNvSpPr>
                  <a:spLocks noChangeShapeType="1"/>
                </p:cNvSpPr>
                <p:nvPr/>
              </p:nvSpPr>
              <p:spPr bwMode="auto">
                <a:xfrm flipH="1" flipV="1">
                  <a:off x="3202" y="1716"/>
                  <a:ext cx="1" cy="1"/>
                </a:xfrm>
                <a:prstGeom prst="line">
                  <a:avLst/>
                </a:prstGeom>
                <a:noFill/>
                <a:ln w="12700">
                  <a:solidFill>
                    <a:srgbClr val="000000"/>
                  </a:solidFill>
                  <a:round/>
                  <a:headEnd/>
                  <a:tailEnd/>
                </a:ln>
              </p:spPr>
              <p:txBody>
                <a:bodyPr/>
                <a:lstStyle/>
                <a:p>
                  <a:endParaRPr lang="en-US"/>
                </a:p>
              </p:txBody>
            </p:sp>
            <p:sp>
              <p:nvSpPr>
                <p:cNvPr id="26848" name="Line 2376"/>
                <p:cNvSpPr>
                  <a:spLocks noChangeShapeType="1"/>
                </p:cNvSpPr>
                <p:nvPr/>
              </p:nvSpPr>
              <p:spPr bwMode="auto">
                <a:xfrm flipH="1" flipV="1">
                  <a:off x="3201" y="1715"/>
                  <a:ext cx="1" cy="1"/>
                </a:xfrm>
                <a:prstGeom prst="line">
                  <a:avLst/>
                </a:prstGeom>
                <a:noFill/>
                <a:ln w="12700">
                  <a:solidFill>
                    <a:srgbClr val="000000"/>
                  </a:solidFill>
                  <a:round/>
                  <a:headEnd/>
                  <a:tailEnd/>
                </a:ln>
              </p:spPr>
              <p:txBody>
                <a:bodyPr/>
                <a:lstStyle/>
                <a:p>
                  <a:endParaRPr lang="en-US"/>
                </a:p>
              </p:txBody>
            </p:sp>
            <p:sp>
              <p:nvSpPr>
                <p:cNvPr id="26849" name="Line 2377"/>
                <p:cNvSpPr>
                  <a:spLocks noChangeShapeType="1"/>
                </p:cNvSpPr>
                <p:nvPr/>
              </p:nvSpPr>
              <p:spPr bwMode="auto">
                <a:xfrm flipH="1" flipV="1">
                  <a:off x="3200" y="1714"/>
                  <a:ext cx="1" cy="1"/>
                </a:xfrm>
                <a:prstGeom prst="line">
                  <a:avLst/>
                </a:prstGeom>
                <a:noFill/>
                <a:ln w="12700">
                  <a:solidFill>
                    <a:srgbClr val="000000"/>
                  </a:solidFill>
                  <a:round/>
                  <a:headEnd/>
                  <a:tailEnd/>
                </a:ln>
              </p:spPr>
              <p:txBody>
                <a:bodyPr/>
                <a:lstStyle/>
                <a:p>
                  <a:endParaRPr lang="en-US"/>
                </a:p>
              </p:txBody>
            </p:sp>
            <p:sp>
              <p:nvSpPr>
                <p:cNvPr id="26850" name="Line 2378"/>
                <p:cNvSpPr>
                  <a:spLocks noChangeShapeType="1"/>
                </p:cNvSpPr>
                <p:nvPr/>
              </p:nvSpPr>
              <p:spPr bwMode="auto">
                <a:xfrm flipH="1">
                  <a:off x="3211" y="1714"/>
                  <a:ext cx="1" cy="1"/>
                </a:xfrm>
                <a:prstGeom prst="line">
                  <a:avLst/>
                </a:prstGeom>
                <a:noFill/>
                <a:ln w="9525">
                  <a:solidFill>
                    <a:srgbClr val="000000"/>
                  </a:solidFill>
                  <a:round/>
                  <a:headEnd/>
                  <a:tailEnd/>
                </a:ln>
              </p:spPr>
              <p:txBody>
                <a:bodyPr/>
                <a:lstStyle/>
                <a:p>
                  <a:endParaRPr lang="en-US"/>
                </a:p>
              </p:txBody>
            </p:sp>
            <p:sp>
              <p:nvSpPr>
                <p:cNvPr id="26851" name="Line 2379"/>
                <p:cNvSpPr>
                  <a:spLocks noChangeShapeType="1"/>
                </p:cNvSpPr>
                <p:nvPr/>
              </p:nvSpPr>
              <p:spPr bwMode="auto">
                <a:xfrm flipH="1">
                  <a:off x="3210" y="1714"/>
                  <a:ext cx="1" cy="1"/>
                </a:xfrm>
                <a:prstGeom prst="line">
                  <a:avLst/>
                </a:prstGeom>
                <a:noFill/>
                <a:ln w="12700">
                  <a:solidFill>
                    <a:srgbClr val="000000"/>
                  </a:solidFill>
                  <a:round/>
                  <a:headEnd/>
                  <a:tailEnd/>
                </a:ln>
              </p:spPr>
              <p:txBody>
                <a:bodyPr/>
                <a:lstStyle/>
                <a:p>
                  <a:endParaRPr lang="en-US"/>
                </a:p>
              </p:txBody>
            </p:sp>
            <p:sp>
              <p:nvSpPr>
                <p:cNvPr id="26852" name="Line 2380"/>
                <p:cNvSpPr>
                  <a:spLocks noChangeShapeType="1"/>
                </p:cNvSpPr>
                <p:nvPr/>
              </p:nvSpPr>
              <p:spPr bwMode="auto">
                <a:xfrm flipH="1">
                  <a:off x="3209" y="1715"/>
                  <a:ext cx="1" cy="1"/>
                </a:xfrm>
                <a:prstGeom prst="line">
                  <a:avLst/>
                </a:prstGeom>
                <a:noFill/>
                <a:ln w="12700">
                  <a:solidFill>
                    <a:srgbClr val="000000"/>
                  </a:solidFill>
                  <a:round/>
                  <a:headEnd/>
                  <a:tailEnd/>
                </a:ln>
              </p:spPr>
              <p:txBody>
                <a:bodyPr/>
                <a:lstStyle/>
                <a:p>
                  <a:endParaRPr lang="en-US"/>
                </a:p>
              </p:txBody>
            </p:sp>
            <p:sp>
              <p:nvSpPr>
                <p:cNvPr id="26853" name="Line 2381"/>
                <p:cNvSpPr>
                  <a:spLocks noChangeShapeType="1"/>
                </p:cNvSpPr>
                <p:nvPr/>
              </p:nvSpPr>
              <p:spPr bwMode="auto">
                <a:xfrm>
                  <a:off x="3209" y="1716"/>
                  <a:ext cx="1" cy="1"/>
                </a:xfrm>
                <a:prstGeom prst="line">
                  <a:avLst/>
                </a:prstGeom>
                <a:noFill/>
                <a:ln w="9525">
                  <a:solidFill>
                    <a:srgbClr val="000000"/>
                  </a:solidFill>
                  <a:round/>
                  <a:headEnd/>
                  <a:tailEnd/>
                </a:ln>
              </p:spPr>
              <p:txBody>
                <a:bodyPr/>
                <a:lstStyle/>
                <a:p>
                  <a:endParaRPr lang="en-US"/>
                </a:p>
              </p:txBody>
            </p:sp>
            <p:sp>
              <p:nvSpPr>
                <p:cNvPr id="26854" name="Line 2382"/>
                <p:cNvSpPr>
                  <a:spLocks noChangeShapeType="1"/>
                </p:cNvSpPr>
                <p:nvPr/>
              </p:nvSpPr>
              <p:spPr bwMode="auto">
                <a:xfrm>
                  <a:off x="3209" y="1717"/>
                  <a:ext cx="1" cy="1"/>
                </a:xfrm>
                <a:prstGeom prst="line">
                  <a:avLst/>
                </a:prstGeom>
                <a:noFill/>
                <a:ln w="9525">
                  <a:solidFill>
                    <a:srgbClr val="000000"/>
                  </a:solidFill>
                  <a:round/>
                  <a:headEnd/>
                  <a:tailEnd/>
                </a:ln>
              </p:spPr>
              <p:txBody>
                <a:bodyPr/>
                <a:lstStyle/>
                <a:p>
                  <a:endParaRPr lang="en-US"/>
                </a:p>
              </p:txBody>
            </p:sp>
            <p:sp>
              <p:nvSpPr>
                <p:cNvPr id="26855" name="Line 2383"/>
                <p:cNvSpPr>
                  <a:spLocks noChangeShapeType="1"/>
                </p:cNvSpPr>
                <p:nvPr/>
              </p:nvSpPr>
              <p:spPr bwMode="auto">
                <a:xfrm>
                  <a:off x="3209" y="1718"/>
                  <a:ext cx="1" cy="1"/>
                </a:xfrm>
                <a:prstGeom prst="line">
                  <a:avLst/>
                </a:prstGeom>
                <a:noFill/>
                <a:ln w="9525">
                  <a:solidFill>
                    <a:srgbClr val="000000"/>
                  </a:solidFill>
                  <a:round/>
                  <a:headEnd/>
                  <a:tailEnd/>
                </a:ln>
              </p:spPr>
              <p:txBody>
                <a:bodyPr/>
                <a:lstStyle/>
                <a:p>
                  <a:endParaRPr lang="en-US"/>
                </a:p>
              </p:txBody>
            </p:sp>
            <p:sp>
              <p:nvSpPr>
                <p:cNvPr id="26856" name="Line 2384"/>
                <p:cNvSpPr>
                  <a:spLocks noChangeShapeType="1"/>
                </p:cNvSpPr>
                <p:nvPr/>
              </p:nvSpPr>
              <p:spPr bwMode="auto">
                <a:xfrm>
                  <a:off x="3209" y="1719"/>
                  <a:ext cx="1" cy="1"/>
                </a:xfrm>
                <a:prstGeom prst="line">
                  <a:avLst/>
                </a:prstGeom>
                <a:noFill/>
                <a:ln w="12700">
                  <a:solidFill>
                    <a:srgbClr val="000000"/>
                  </a:solidFill>
                  <a:round/>
                  <a:headEnd/>
                  <a:tailEnd/>
                </a:ln>
              </p:spPr>
              <p:txBody>
                <a:bodyPr/>
                <a:lstStyle/>
                <a:p>
                  <a:endParaRPr lang="en-US"/>
                </a:p>
              </p:txBody>
            </p:sp>
            <p:sp>
              <p:nvSpPr>
                <p:cNvPr id="26857" name="Line 2385"/>
                <p:cNvSpPr>
                  <a:spLocks noChangeShapeType="1"/>
                </p:cNvSpPr>
                <p:nvPr/>
              </p:nvSpPr>
              <p:spPr bwMode="auto">
                <a:xfrm>
                  <a:off x="3210" y="1720"/>
                  <a:ext cx="1" cy="1"/>
                </a:xfrm>
                <a:prstGeom prst="line">
                  <a:avLst/>
                </a:prstGeom>
                <a:noFill/>
                <a:ln w="9525">
                  <a:solidFill>
                    <a:srgbClr val="000000"/>
                  </a:solidFill>
                  <a:round/>
                  <a:headEnd/>
                  <a:tailEnd/>
                </a:ln>
              </p:spPr>
              <p:txBody>
                <a:bodyPr/>
                <a:lstStyle/>
                <a:p>
                  <a:endParaRPr lang="en-US"/>
                </a:p>
              </p:txBody>
            </p:sp>
            <p:sp>
              <p:nvSpPr>
                <p:cNvPr id="26858" name="Line 2386"/>
                <p:cNvSpPr>
                  <a:spLocks noChangeShapeType="1"/>
                </p:cNvSpPr>
                <p:nvPr/>
              </p:nvSpPr>
              <p:spPr bwMode="auto">
                <a:xfrm>
                  <a:off x="3211" y="1720"/>
                  <a:ext cx="1" cy="1"/>
                </a:xfrm>
                <a:prstGeom prst="line">
                  <a:avLst/>
                </a:prstGeom>
                <a:noFill/>
                <a:ln w="9525">
                  <a:solidFill>
                    <a:srgbClr val="000000"/>
                  </a:solidFill>
                  <a:round/>
                  <a:headEnd/>
                  <a:tailEnd/>
                </a:ln>
              </p:spPr>
              <p:txBody>
                <a:bodyPr/>
                <a:lstStyle/>
                <a:p>
                  <a:endParaRPr lang="en-US"/>
                </a:p>
              </p:txBody>
            </p:sp>
            <p:sp>
              <p:nvSpPr>
                <p:cNvPr id="26859" name="Line 2387"/>
                <p:cNvSpPr>
                  <a:spLocks noChangeShapeType="1"/>
                </p:cNvSpPr>
                <p:nvPr/>
              </p:nvSpPr>
              <p:spPr bwMode="auto">
                <a:xfrm>
                  <a:off x="3212" y="1720"/>
                  <a:ext cx="1" cy="1"/>
                </a:xfrm>
                <a:prstGeom prst="line">
                  <a:avLst/>
                </a:prstGeom>
                <a:noFill/>
                <a:ln w="9525">
                  <a:solidFill>
                    <a:srgbClr val="000000"/>
                  </a:solidFill>
                  <a:round/>
                  <a:headEnd/>
                  <a:tailEnd/>
                </a:ln>
              </p:spPr>
              <p:txBody>
                <a:bodyPr/>
                <a:lstStyle/>
                <a:p>
                  <a:endParaRPr lang="en-US"/>
                </a:p>
              </p:txBody>
            </p:sp>
            <p:sp>
              <p:nvSpPr>
                <p:cNvPr id="26860" name="Line 2388"/>
                <p:cNvSpPr>
                  <a:spLocks noChangeShapeType="1"/>
                </p:cNvSpPr>
                <p:nvPr/>
              </p:nvSpPr>
              <p:spPr bwMode="auto">
                <a:xfrm flipV="1">
                  <a:off x="3213" y="1719"/>
                  <a:ext cx="1" cy="1"/>
                </a:xfrm>
                <a:prstGeom prst="line">
                  <a:avLst/>
                </a:prstGeom>
                <a:noFill/>
                <a:ln w="12700">
                  <a:solidFill>
                    <a:srgbClr val="000000"/>
                  </a:solidFill>
                  <a:round/>
                  <a:headEnd/>
                  <a:tailEnd/>
                </a:ln>
              </p:spPr>
              <p:txBody>
                <a:bodyPr/>
                <a:lstStyle/>
                <a:p>
                  <a:endParaRPr lang="en-US"/>
                </a:p>
              </p:txBody>
            </p:sp>
            <p:sp>
              <p:nvSpPr>
                <p:cNvPr id="26861" name="Line 2389"/>
                <p:cNvSpPr>
                  <a:spLocks noChangeShapeType="1"/>
                </p:cNvSpPr>
                <p:nvPr/>
              </p:nvSpPr>
              <p:spPr bwMode="auto">
                <a:xfrm flipV="1">
                  <a:off x="3214" y="1718"/>
                  <a:ext cx="1" cy="1"/>
                </a:xfrm>
                <a:prstGeom prst="line">
                  <a:avLst/>
                </a:prstGeom>
                <a:noFill/>
                <a:ln w="12700">
                  <a:solidFill>
                    <a:srgbClr val="000000"/>
                  </a:solidFill>
                  <a:round/>
                  <a:headEnd/>
                  <a:tailEnd/>
                </a:ln>
              </p:spPr>
              <p:txBody>
                <a:bodyPr/>
                <a:lstStyle/>
                <a:p>
                  <a:endParaRPr lang="en-US"/>
                </a:p>
              </p:txBody>
            </p:sp>
            <p:sp>
              <p:nvSpPr>
                <p:cNvPr id="26862" name="Line 2390"/>
                <p:cNvSpPr>
                  <a:spLocks noChangeShapeType="1"/>
                </p:cNvSpPr>
                <p:nvPr/>
              </p:nvSpPr>
              <p:spPr bwMode="auto">
                <a:xfrm flipV="1">
                  <a:off x="3215" y="1717"/>
                  <a:ext cx="1" cy="1"/>
                </a:xfrm>
                <a:prstGeom prst="line">
                  <a:avLst/>
                </a:prstGeom>
                <a:noFill/>
                <a:ln w="9525">
                  <a:solidFill>
                    <a:srgbClr val="000000"/>
                  </a:solidFill>
                  <a:round/>
                  <a:headEnd/>
                  <a:tailEnd/>
                </a:ln>
              </p:spPr>
              <p:txBody>
                <a:bodyPr/>
                <a:lstStyle/>
                <a:p>
                  <a:endParaRPr lang="en-US"/>
                </a:p>
              </p:txBody>
            </p:sp>
            <p:sp>
              <p:nvSpPr>
                <p:cNvPr id="26863" name="Line 2391"/>
                <p:cNvSpPr>
                  <a:spLocks noChangeShapeType="1"/>
                </p:cNvSpPr>
                <p:nvPr/>
              </p:nvSpPr>
              <p:spPr bwMode="auto">
                <a:xfrm flipH="1" flipV="1">
                  <a:off x="3214" y="1716"/>
                  <a:ext cx="1" cy="1"/>
                </a:xfrm>
                <a:prstGeom prst="line">
                  <a:avLst/>
                </a:prstGeom>
                <a:noFill/>
                <a:ln w="12700">
                  <a:solidFill>
                    <a:srgbClr val="000000"/>
                  </a:solidFill>
                  <a:round/>
                  <a:headEnd/>
                  <a:tailEnd/>
                </a:ln>
              </p:spPr>
              <p:txBody>
                <a:bodyPr/>
                <a:lstStyle/>
                <a:p>
                  <a:endParaRPr lang="en-US"/>
                </a:p>
              </p:txBody>
            </p:sp>
            <p:sp>
              <p:nvSpPr>
                <p:cNvPr id="26864" name="Line 2392"/>
                <p:cNvSpPr>
                  <a:spLocks noChangeShapeType="1"/>
                </p:cNvSpPr>
                <p:nvPr/>
              </p:nvSpPr>
              <p:spPr bwMode="auto">
                <a:xfrm flipH="1" flipV="1">
                  <a:off x="3213" y="1715"/>
                  <a:ext cx="1" cy="1"/>
                </a:xfrm>
                <a:prstGeom prst="line">
                  <a:avLst/>
                </a:prstGeom>
                <a:noFill/>
                <a:ln w="12700">
                  <a:solidFill>
                    <a:srgbClr val="000000"/>
                  </a:solidFill>
                  <a:round/>
                  <a:headEnd/>
                  <a:tailEnd/>
                </a:ln>
              </p:spPr>
              <p:txBody>
                <a:bodyPr/>
                <a:lstStyle/>
                <a:p>
                  <a:endParaRPr lang="en-US"/>
                </a:p>
              </p:txBody>
            </p:sp>
            <p:sp>
              <p:nvSpPr>
                <p:cNvPr id="26865" name="Line 2393"/>
                <p:cNvSpPr>
                  <a:spLocks noChangeShapeType="1"/>
                </p:cNvSpPr>
                <p:nvPr/>
              </p:nvSpPr>
              <p:spPr bwMode="auto">
                <a:xfrm flipH="1">
                  <a:off x="3223" y="1714"/>
                  <a:ext cx="1" cy="1"/>
                </a:xfrm>
                <a:prstGeom prst="line">
                  <a:avLst/>
                </a:prstGeom>
                <a:noFill/>
                <a:ln w="9525">
                  <a:solidFill>
                    <a:srgbClr val="000000"/>
                  </a:solidFill>
                  <a:round/>
                  <a:headEnd/>
                  <a:tailEnd/>
                </a:ln>
              </p:spPr>
              <p:txBody>
                <a:bodyPr/>
                <a:lstStyle/>
                <a:p>
                  <a:endParaRPr lang="en-US"/>
                </a:p>
              </p:txBody>
            </p:sp>
            <p:sp>
              <p:nvSpPr>
                <p:cNvPr id="26866" name="Line 2394"/>
                <p:cNvSpPr>
                  <a:spLocks noChangeShapeType="1"/>
                </p:cNvSpPr>
                <p:nvPr/>
              </p:nvSpPr>
              <p:spPr bwMode="auto">
                <a:xfrm flipH="1">
                  <a:off x="3222" y="1714"/>
                  <a:ext cx="1" cy="1"/>
                </a:xfrm>
                <a:prstGeom prst="line">
                  <a:avLst/>
                </a:prstGeom>
                <a:noFill/>
                <a:ln w="12700">
                  <a:solidFill>
                    <a:srgbClr val="000000"/>
                  </a:solidFill>
                  <a:round/>
                  <a:headEnd/>
                  <a:tailEnd/>
                </a:ln>
              </p:spPr>
              <p:txBody>
                <a:bodyPr/>
                <a:lstStyle/>
                <a:p>
                  <a:endParaRPr lang="en-US"/>
                </a:p>
              </p:txBody>
            </p:sp>
            <p:sp>
              <p:nvSpPr>
                <p:cNvPr id="26867" name="Line 2395"/>
                <p:cNvSpPr>
                  <a:spLocks noChangeShapeType="1"/>
                </p:cNvSpPr>
                <p:nvPr/>
              </p:nvSpPr>
              <p:spPr bwMode="auto">
                <a:xfrm flipH="1">
                  <a:off x="3221" y="1715"/>
                  <a:ext cx="1" cy="1"/>
                </a:xfrm>
                <a:prstGeom prst="line">
                  <a:avLst/>
                </a:prstGeom>
                <a:noFill/>
                <a:ln w="12700">
                  <a:solidFill>
                    <a:srgbClr val="000000"/>
                  </a:solidFill>
                  <a:round/>
                  <a:headEnd/>
                  <a:tailEnd/>
                </a:ln>
              </p:spPr>
              <p:txBody>
                <a:bodyPr/>
                <a:lstStyle/>
                <a:p>
                  <a:endParaRPr lang="en-US"/>
                </a:p>
              </p:txBody>
            </p:sp>
            <p:sp>
              <p:nvSpPr>
                <p:cNvPr id="26868" name="Line 2396"/>
                <p:cNvSpPr>
                  <a:spLocks noChangeShapeType="1"/>
                </p:cNvSpPr>
                <p:nvPr/>
              </p:nvSpPr>
              <p:spPr bwMode="auto">
                <a:xfrm>
                  <a:off x="3221" y="1716"/>
                  <a:ext cx="1" cy="1"/>
                </a:xfrm>
                <a:prstGeom prst="line">
                  <a:avLst/>
                </a:prstGeom>
                <a:noFill/>
                <a:ln w="9525">
                  <a:solidFill>
                    <a:srgbClr val="000000"/>
                  </a:solidFill>
                  <a:round/>
                  <a:headEnd/>
                  <a:tailEnd/>
                </a:ln>
              </p:spPr>
              <p:txBody>
                <a:bodyPr/>
                <a:lstStyle/>
                <a:p>
                  <a:endParaRPr lang="en-US"/>
                </a:p>
              </p:txBody>
            </p:sp>
            <p:sp>
              <p:nvSpPr>
                <p:cNvPr id="26869" name="Line 2397"/>
                <p:cNvSpPr>
                  <a:spLocks noChangeShapeType="1"/>
                </p:cNvSpPr>
                <p:nvPr/>
              </p:nvSpPr>
              <p:spPr bwMode="auto">
                <a:xfrm>
                  <a:off x="3221" y="1717"/>
                  <a:ext cx="1" cy="1"/>
                </a:xfrm>
                <a:prstGeom prst="line">
                  <a:avLst/>
                </a:prstGeom>
                <a:noFill/>
                <a:ln w="9525">
                  <a:solidFill>
                    <a:srgbClr val="000000"/>
                  </a:solidFill>
                  <a:round/>
                  <a:headEnd/>
                  <a:tailEnd/>
                </a:ln>
              </p:spPr>
              <p:txBody>
                <a:bodyPr/>
                <a:lstStyle/>
                <a:p>
                  <a:endParaRPr lang="en-US"/>
                </a:p>
              </p:txBody>
            </p:sp>
            <p:sp>
              <p:nvSpPr>
                <p:cNvPr id="26870" name="Line 2398"/>
                <p:cNvSpPr>
                  <a:spLocks noChangeShapeType="1"/>
                </p:cNvSpPr>
                <p:nvPr/>
              </p:nvSpPr>
              <p:spPr bwMode="auto">
                <a:xfrm>
                  <a:off x="3221" y="1718"/>
                  <a:ext cx="1" cy="1"/>
                </a:xfrm>
                <a:prstGeom prst="line">
                  <a:avLst/>
                </a:prstGeom>
                <a:noFill/>
                <a:ln w="9525">
                  <a:solidFill>
                    <a:srgbClr val="000000"/>
                  </a:solidFill>
                  <a:round/>
                  <a:headEnd/>
                  <a:tailEnd/>
                </a:ln>
              </p:spPr>
              <p:txBody>
                <a:bodyPr/>
                <a:lstStyle/>
                <a:p>
                  <a:endParaRPr lang="en-US"/>
                </a:p>
              </p:txBody>
            </p:sp>
            <p:sp>
              <p:nvSpPr>
                <p:cNvPr id="26871" name="Line 2399"/>
                <p:cNvSpPr>
                  <a:spLocks noChangeShapeType="1"/>
                </p:cNvSpPr>
                <p:nvPr/>
              </p:nvSpPr>
              <p:spPr bwMode="auto">
                <a:xfrm>
                  <a:off x="3221" y="1719"/>
                  <a:ext cx="1" cy="1"/>
                </a:xfrm>
                <a:prstGeom prst="line">
                  <a:avLst/>
                </a:prstGeom>
                <a:noFill/>
                <a:ln w="12700">
                  <a:solidFill>
                    <a:srgbClr val="000000"/>
                  </a:solidFill>
                  <a:round/>
                  <a:headEnd/>
                  <a:tailEnd/>
                </a:ln>
              </p:spPr>
              <p:txBody>
                <a:bodyPr/>
                <a:lstStyle/>
                <a:p>
                  <a:endParaRPr lang="en-US"/>
                </a:p>
              </p:txBody>
            </p:sp>
            <p:sp>
              <p:nvSpPr>
                <p:cNvPr id="26872" name="Line 2400"/>
                <p:cNvSpPr>
                  <a:spLocks noChangeShapeType="1"/>
                </p:cNvSpPr>
                <p:nvPr/>
              </p:nvSpPr>
              <p:spPr bwMode="auto">
                <a:xfrm>
                  <a:off x="3222" y="1720"/>
                  <a:ext cx="1" cy="1"/>
                </a:xfrm>
                <a:prstGeom prst="line">
                  <a:avLst/>
                </a:prstGeom>
                <a:noFill/>
                <a:ln w="9525">
                  <a:solidFill>
                    <a:srgbClr val="000000"/>
                  </a:solidFill>
                  <a:round/>
                  <a:headEnd/>
                  <a:tailEnd/>
                </a:ln>
              </p:spPr>
              <p:txBody>
                <a:bodyPr/>
                <a:lstStyle/>
                <a:p>
                  <a:endParaRPr lang="en-US"/>
                </a:p>
              </p:txBody>
            </p:sp>
            <p:sp>
              <p:nvSpPr>
                <p:cNvPr id="26873" name="Line 2401"/>
                <p:cNvSpPr>
                  <a:spLocks noChangeShapeType="1"/>
                </p:cNvSpPr>
                <p:nvPr/>
              </p:nvSpPr>
              <p:spPr bwMode="auto">
                <a:xfrm>
                  <a:off x="3223" y="1720"/>
                  <a:ext cx="1" cy="1"/>
                </a:xfrm>
                <a:prstGeom prst="line">
                  <a:avLst/>
                </a:prstGeom>
                <a:noFill/>
                <a:ln w="9525">
                  <a:solidFill>
                    <a:srgbClr val="000000"/>
                  </a:solidFill>
                  <a:round/>
                  <a:headEnd/>
                  <a:tailEnd/>
                </a:ln>
              </p:spPr>
              <p:txBody>
                <a:bodyPr/>
                <a:lstStyle/>
                <a:p>
                  <a:endParaRPr lang="en-US"/>
                </a:p>
              </p:txBody>
            </p:sp>
            <p:sp>
              <p:nvSpPr>
                <p:cNvPr id="26874" name="Line 2402"/>
                <p:cNvSpPr>
                  <a:spLocks noChangeShapeType="1"/>
                </p:cNvSpPr>
                <p:nvPr/>
              </p:nvSpPr>
              <p:spPr bwMode="auto">
                <a:xfrm>
                  <a:off x="3224" y="1720"/>
                  <a:ext cx="1" cy="1"/>
                </a:xfrm>
                <a:prstGeom prst="line">
                  <a:avLst/>
                </a:prstGeom>
                <a:noFill/>
                <a:ln w="9525">
                  <a:solidFill>
                    <a:srgbClr val="000000"/>
                  </a:solidFill>
                  <a:round/>
                  <a:headEnd/>
                  <a:tailEnd/>
                </a:ln>
              </p:spPr>
              <p:txBody>
                <a:bodyPr/>
                <a:lstStyle/>
                <a:p>
                  <a:endParaRPr lang="en-US"/>
                </a:p>
              </p:txBody>
            </p:sp>
            <p:sp>
              <p:nvSpPr>
                <p:cNvPr id="26875" name="Line 2403"/>
                <p:cNvSpPr>
                  <a:spLocks noChangeShapeType="1"/>
                </p:cNvSpPr>
                <p:nvPr/>
              </p:nvSpPr>
              <p:spPr bwMode="auto">
                <a:xfrm flipV="1">
                  <a:off x="3225" y="1719"/>
                  <a:ext cx="1" cy="1"/>
                </a:xfrm>
                <a:prstGeom prst="line">
                  <a:avLst/>
                </a:prstGeom>
                <a:noFill/>
                <a:ln w="12700">
                  <a:solidFill>
                    <a:srgbClr val="000000"/>
                  </a:solidFill>
                  <a:round/>
                  <a:headEnd/>
                  <a:tailEnd/>
                </a:ln>
              </p:spPr>
              <p:txBody>
                <a:bodyPr/>
                <a:lstStyle/>
                <a:p>
                  <a:endParaRPr lang="en-US"/>
                </a:p>
              </p:txBody>
            </p:sp>
            <p:sp>
              <p:nvSpPr>
                <p:cNvPr id="26876" name="Line 2404"/>
                <p:cNvSpPr>
                  <a:spLocks noChangeShapeType="1"/>
                </p:cNvSpPr>
                <p:nvPr/>
              </p:nvSpPr>
              <p:spPr bwMode="auto">
                <a:xfrm flipV="1">
                  <a:off x="3226" y="1718"/>
                  <a:ext cx="1" cy="1"/>
                </a:xfrm>
                <a:prstGeom prst="line">
                  <a:avLst/>
                </a:prstGeom>
                <a:noFill/>
                <a:ln w="12700">
                  <a:solidFill>
                    <a:srgbClr val="000000"/>
                  </a:solidFill>
                  <a:round/>
                  <a:headEnd/>
                  <a:tailEnd/>
                </a:ln>
              </p:spPr>
              <p:txBody>
                <a:bodyPr/>
                <a:lstStyle/>
                <a:p>
                  <a:endParaRPr lang="en-US"/>
                </a:p>
              </p:txBody>
            </p:sp>
            <p:sp>
              <p:nvSpPr>
                <p:cNvPr id="26877" name="Line 2405"/>
                <p:cNvSpPr>
                  <a:spLocks noChangeShapeType="1"/>
                </p:cNvSpPr>
                <p:nvPr/>
              </p:nvSpPr>
              <p:spPr bwMode="auto">
                <a:xfrm flipV="1">
                  <a:off x="3227" y="1717"/>
                  <a:ext cx="1" cy="1"/>
                </a:xfrm>
                <a:prstGeom prst="line">
                  <a:avLst/>
                </a:prstGeom>
                <a:noFill/>
                <a:ln w="9525">
                  <a:solidFill>
                    <a:srgbClr val="000000"/>
                  </a:solidFill>
                  <a:round/>
                  <a:headEnd/>
                  <a:tailEnd/>
                </a:ln>
              </p:spPr>
              <p:txBody>
                <a:bodyPr/>
                <a:lstStyle/>
                <a:p>
                  <a:endParaRPr lang="en-US"/>
                </a:p>
              </p:txBody>
            </p:sp>
            <p:sp>
              <p:nvSpPr>
                <p:cNvPr id="26878" name="Line 2406"/>
                <p:cNvSpPr>
                  <a:spLocks noChangeShapeType="1"/>
                </p:cNvSpPr>
                <p:nvPr/>
              </p:nvSpPr>
              <p:spPr bwMode="auto">
                <a:xfrm flipH="1" flipV="1">
                  <a:off x="3226" y="1716"/>
                  <a:ext cx="1" cy="1"/>
                </a:xfrm>
                <a:prstGeom prst="line">
                  <a:avLst/>
                </a:prstGeom>
                <a:noFill/>
                <a:ln w="12700">
                  <a:solidFill>
                    <a:srgbClr val="000000"/>
                  </a:solidFill>
                  <a:round/>
                  <a:headEnd/>
                  <a:tailEnd/>
                </a:ln>
              </p:spPr>
              <p:txBody>
                <a:bodyPr/>
                <a:lstStyle/>
                <a:p>
                  <a:endParaRPr lang="en-US"/>
                </a:p>
              </p:txBody>
            </p:sp>
            <p:sp>
              <p:nvSpPr>
                <p:cNvPr id="26879" name="Line 2407"/>
                <p:cNvSpPr>
                  <a:spLocks noChangeShapeType="1"/>
                </p:cNvSpPr>
                <p:nvPr/>
              </p:nvSpPr>
              <p:spPr bwMode="auto">
                <a:xfrm flipH="1" flipV="1">
                  <a:off x="3225" y="1715"/>
                  <a:ext cx="1" cy="1"/>
                </a:xfrm>
                <a:prstGeom prst="line">
                  <a:avLst/>
                </a:prstGeom>
                <a:noFill/>
                <a:ln w="12700">
                  <a:solidFill>
                    <a:srgbClr val="000000"/>
                  </a:solidFill>
                  <a:round/>
                  <a:headEnd/>
                  <a:tailEnd/>
                </a:ln>
              </p:spPr>
              <p:txBody>
                <a:bodyPr/>
                <a:lstStyle/>
                <a:p>
                  <a:endParaRPr lang="en-US"/>
                </a:p>
              </p:txBody>
            </p:sp>
            <p:sp>
              <p:nvSpPr>
                <p:cNvPr id="26880" name="Line 2408"/>
                <p:cNvSpPr>
                  <a:spLocks noChangeShapeType="1"/>
                </p:cNvSpPr>
                <p:nvPr/>
              </p:nvSpPr>
              <p:spPr bwMode="auto">
                <a:xfrm flipH="1">
                  <a:off x="3235" y="1714"/>
                  <a:ext cx="1" cy="1"/>
                </a:xfrm>
                <a:prstGeom prst="line">
                  <a:avLst/>
                </a:prstGeom>
                <a:noFill/>
                <a:ln w="9525">
                  <a:solidFill>
                    <a:srgbClr val="000000"/>
                  </a:solidFill>
                  <a:round/>
                  <a:headEnd/>
                  <a:tailEnd/>
                </a:ln>
              </p:spPr>
              <p:txBody>
                <a:bodyPr/>
                <a:lstStyle/>
                <a:p>
                  <a:endParaRPr lang="en-US"/>
                </a:p>
              </p:txBody>
            </p:sp>
            <p:sp>
              <p:nvSpPr>
                <p:cNvPr id="26881" name="Line 2409"/>
                <p:cNvSpPr>
                  <a:spLocks noChangeShapeType="1"/>
                </p:cNvSpPr>
                <p:nvPr/>
              </p:nvSpPr>
              <p:spPr bwMode="auto">
                <a:xfrm flipH="1">
                  <a:off x="3234" y="1714"/>
                  <a:ext cx="1" cy="1"/>
                </a:xfrm>
                <a:prstGeom prst="line">
                  <a:avLst/>
                </a:prstGeom>
                <a:noFill/>
                <a:ln w="12700">
                  <a:solidFill>
                    <a:srgbClr val="000000"/>
                  </a:solidFill>
                  <a:round/>
                  <a:headEnd/>
                  <a:tailEnd/>
                </a:ln>
              </p:spPr>
              <p:txBody>
                <a:bodyPr/>
                <a:lstStyle/>
                <a:p>
                  <a:endParaRPr lang="en-US"/>
                </a:p>
              </p:txBody>
            </p:sp>
            <p:sp>
              <p:nvSpPr>
                <p:cNvPr id="26882" name="Line 2410"/>
                <p:cNvSpPr>
                  <a:spLocks noChangeShapeType="1"/>
                </p:cNvSpPr>
                <p:nvPr/>
              </p:nvSpPr>
              <p:spPr bwMode="auto">
                <a:xfrm flipH="1">
                  <a:off x="3233" y="1715"/>
                  <a:ext cx="1" cy="1"/>
                </a:xfrm>
                <a:prstGeom prst="line">
                  <a:avLst/>
                </a:prstGeom>
                <a:noFill/>
                <a:ln w="12700">
                  <a:solidFill>
                    <a:srgbClr val="000000"/>
                  </a:solidFill>
                  <a:round/>
                  <a:headEnd/>
                  <a:tailEnd/>
                </a:ln>
              </p:spPr>
              <p:txBody>
                <a:bodyPr/>
                <a:lstStyle/>
                <a:p>
                  <a:endParaRPr lang="en-US"/>
                </a:p>
              </p:txBody>
            </p:sp>
            <p:sp>
              <p:nvSpPr>
                <p:cNvPr id="26883" name="Line 2411"/>
                <p:cNvSpPr>
                  <a:spLocks noChangeShapeType="1"/>
                </p:cNvSpPr>
                <p:nvPr/>
              </p:nvSpPr>
              <p:spPr bwMode="auto">
                <a:xfrm>
                  <a:off x="3233" y="1716"/>
                  <a:ext cx="1" cy="1"/>
                </a:xfrm>
                <a:prstGeom prst="line">
                  <a:avLst/>
                </a:prstGeom>
                <a:noFill/>
                <a:ln w="9525">
                  <a:solidFill>
                    <a:srgbClr val="000000"/>
                  </a:solidFill>
                  <a:round/>
                  <a:headEnd/>
                  <a:tailEnd/>
                </a:ln>
              </p:spPr>
              <p:txBody>
                <a:bodyPr/>
                <a:lstStyle/>
                <a:p>
                  <a:endParaRPr lang="en-US"/>
                </a:p>
              </p:txBody>
            </p:sp>
            <p:sp>
              <p:nvSpPr>
                <p:cNvPr id="26884" name="Line 2412"/>
                <p:cNvSpPr>
                  <a:spLocks noChangeShapeType="1"/>
                </p:cNvSpPr>
                <p:nvPr/>
              </p:nvSpPr>
              <p:spPr bwMode="auto">
                <a:xfrm>
                  <a:off x="3233" y="1717"/>
                  <a:ext cx="1" cy="1"/>
                </a:xfrm>
                <a:prstGeom prst="line">
                  <a:avLst/>
                </a:prstGeom>
                <a:noFill/>
                <a:ln w="9525">
                  <a:solidFill>
                    <a:srgbClr val="000000"/>
                  </a:solidFill>
                  <a:round/>
                  <a:headEnd/>
                  <a:tailEnd/>
                </a:ln>
              </p:spPr>
              <p:txBody>
                <a:bodyPr/>
                <a:lstStyle/>
                <a:p>
                  <a:endParaRPr lang="en-US"/>
                </a:p>
              </p:txBody>
            </p:sp>
            <p:sp>
              <p:nvSpPr>
                <p:cNvPr id="26885" name="Line 2413"/>
                <p:cNvSpPr>
                  <a:spLocks noChangeShapeType="1"/>
                </p:cNvSpPr>
                <p:nvPr/>
              </p:nvSpPr>
              <p:spPr bwMode="auto">
                <a:xfrm>
                  <a:off x="3233" y="1718"/>
                  <a:ext cx="1" cy="1"/>
                </a:xfrm>
                <a:prstGeom prst="line">
                  <a:avLst/>
                </a:prstGeom>
                <a:noFill/>
                <a:ln w="9525">
                  <a:solidFill>
                    <a:srgbClr val="000000"/>
                  </a:solidFill>
                  <a:round/>
                  <a:headEnd/>
                  <a:tailEnd/>
                </a:ln>
              </p:spPr>
              <p:txBody>
                <a:bodyPr/>
                <a:lstStyle/>
                <a:p>
                  <a:endParaRPr lang="en-US"/>
                </a:p>
              </p:txBody>
            </p:sp>
            <p:sp>
              <p:nvSpPr>
                <p:cNvPr id="26886" name="Line 2414"/>
                <p:cNvSpPr>
                  <a:spLocks noChangeShapeType="1"/>
                </p:cNvSpPr>
                <p:nvPr/>
              </p:nvSpPr>
              <p:spPr bwMode="auto">
                <a:xfrm>
                  <a:off x="3233" y="1719"/>
                  <a:ext cx="1" cy="1"/>
                </a:xfrm>
                <a:prstGeom prst="line">
                  <a:avLst/>
                </a:prstGeom>
                <a:noFill/>
                <a:ln w="12700">
                  <a:solidFill>
                    <a:srgbClr val="000000"/>
                  </a:solidFill>
                  <a:round/>
                  <a:headEnd/>
                  <a:tailEnd/>
                </a:ln>
              </p:spPr>
              <p:txBody>
                <a:bodyPr/>
                <a:lstStyle/>
                <a:p>
                  <a:endParaRPr lang="en-US"/>
                </a:p>
              </p:txBody>
            </p:sp>
            <p:sp>
              <p:nvSpPr>
                <p:cNvPr id="26887" name="Line 2415"/>
                <p:cNvSpPr>
                  <a:spLocks noChangeShapeType="1"/>
                </p:cNvSpPr>
                <p:nvPr/>
              </p:nvSpPr>
              <p:spPr bwMode="auto">
                <a:xfrm>
                  <a:off x="3234" y="1720"/>
                  <a:ext cx="1" cy="1"/>
                </a:xfrm>
                <a:prstGeom prst="line">
                  <a:avLst/>
                </a:prstGeom>
                <a:noFill/>
                <a:ln w="9525">
                  <a:solidFill>
                    <a:srgbClr val="000000"/>
                  </a:solidFill>
                  <a:round/>
                  <a:headEnd/>
                  <a:tailEnd/>
                </a:ln>
              </p:spPr>
              <p:txBody>
                <a:bodyPr/>
                <a:lstStyle/>
                <a:p>
                  <a:endParaRPr lang="en-US"/>
                </a:p>
              </p:txBody>
            </p:sp>
            <p:sp>
              <p:nvSpPr>
                <p:cNvPr id="26888" name="Line 2416"/>
                <p:cNvSpPr>
                  <a:spLocks noChangeShapeType="1"/>
                </p:cNvSpPr>
                <p:nvPr/>
              </p:nvSpPr>
              <p:spPr bwMode="auto">
                <a:xfrm>
                  <a:off x="3235" y="1720"/>
                  <a:ext cx="1" cy="1"/>
                </a:xfrm>
                <a:prstGeom prst="line">
                  <a:avLst/>
                </a:prstGeom>
                <a:noFill/>
                <a:ln w="9525">
                  <a:solidFill>
                    <a:srgbClr val="000000"/>
                  </a:solidFill>
                  <a:round/>
                  <a:headEnd/>
                  <a:tailEnd/>
                </a:ln>
              </p:spPr>
              <p:txBody>
                <a:bodyPr/>
                <a:lstStyle/>
                <a:p>
                  <a:endParaRPr lang="en-US"/>
                </a:p>
              </p:txBody>
            </p:sp>
            <p:sp>
              <p:nvSpPr>
                <p:cNvPr id="26889" name="Line 2417"/>
                <p:cNvSpPr>
                  <a:spLocks noChangeShapeType="1"/>
                </p:cNvSpPr>
                <p:nvPr/>
              </p:nvSpPr>
              <p:spPr bwMode="auto">
                <a:xfrm>
                  <a:off x="3236" y="1720"/>
                  <a:ext cx="1" cy="1"/>
                </a:xfrm>
                <a:prstGeom prst="line">
                  <a:avLst/>
                </a:prstGeom>
                <a:noFill/>
                <a:ln w="9525">
                  <a:solidFill>
                    <a:srgbClr val="000000"/>
                  </a:solidFill>
                  <a:round/>
                  <a:headEnd/>
                  <a:tailEnd/>
                </a:ln>
              </p:spPr>
              <p:txBody>
                <a:bodyPr/>
                <a:lstStyle/>
                <a:p>
                  <a:endParaRPr lang="en-US"/>
                </a:p>
              </p:txBody>
            </p:sp>
            <p:sp>
              <p:nvSpPr>
                <p:cNvPr id="26890" name="Line 2418"/>
                <p:cNvSpPr>
                  <a:spLocks noChangeShapeType="1"/>
                </p:cNvSpPr>
                <p:nvPr/>
              </p:nvSpPr>
              <p:spPr bwMode="auto">
                <a:xfrm flipV="1">
                  <a:off x="3237" y="1719"/>
                  <a:ext cx="1" cy="1"/>
                </a:xfrm>
                <a:prstGeom prst="line">
                  <a:avLst/>
                </a:prstGeom>
                <a:noFill/>
                <a:ln w="12700">
                  <a:solidFill>
                    <a:srgbClr val="000000"/>
                  </a:solidFill>
                  <a:round/>
                  <a:headEnd/>
                  <a:tailEnd/>
                </a:ln>
              </p:spPr>
              <p:txBody>
                <a:bodyPr/>
                <a:lstStyle/>
                <a:p>
                  <a:endParaRPr lang="en-US"/>
                </a:p>
              </p:txBody>
            </p:sp>
            <p:sp>
              <p:nvSpPr>
                <p:cNvPr id="26891" name="Line 2419"/>
                <p:cNvSpPr>
                  <a:spLocks noChangeShapeType="1"/>
                </p:cNvSpPr>
                <p:nvPr/>
              </p:nvSpPr>
              <p:spPr bwMode="auto">
                <a:xfrm flipV="1">
                  <a:off x="3238" y="1718"/>
                  <a:ext cx="1" cy="1"/>
                </a:xfrm>
                <a:prstGeom prst="line">
                  <a:avLst/>
                </a:prstGeom>
                <a:noFill/>
                <a:ln w="12700">
                  <a:solidFill>
                    <a:srgbClr val="000000"/>
                  </a:solidFill>
                  <a:round/>
                  <a:headEnd/>
                  <a:tailEnd/>
                </a:ln>
              </p:spPr>
              <p:txBody>
                <a:bodyPr/>
                <a:lstStyle/>
                <a:p>
                  <a:endParaRPr lang="en-US"/>
                </a:p>
              </p:txBody>
            </p:sp>
            <p:sp>
              <p:nvSpPr>
                <p:cNvPr id="26892" name="Line 2420"/>
                <p:cNvSpPr>
                  <a:spLocks noChangeShapeType="1"/>
                </p:cNvSpPr>
                <p:nvPr/>
              </p:nvSpPr>
              <p:spPr bwMode="auto">
                <a:xfrm flipV="1">
                  <a:off x="3239" y="1717"/>
                  <a:ext cx="1" cy="1"/>
                </a:xfrm>
                <a:prstGeom prst="line">
                  <a:avLst/>
                </a:prstGeom>
                <a:noFill/>
                <a:ln w="9525">
                  <a:solidFill>
                    <a:srgbClr val="000000"/>
                  </a:solidFill>
                  <a:round/>
                  <a:headEnd/>
                  <a:tailEnd/>
                </a:ln>
              </p:spPr>
              <p:txBody>
                <a:bodyPr/>
                <a:lstStyle/>
                <a:p>
                  <a:endParaRPr lang="en-US"/>
                </a:p>
              </p:txBody>
            </p:sp>
            <p:sp>
              <p:nvSpPr>
                <p:cNvPr id="26893" name="Line 2421"/>
                <p:cNvSpPr>
                  <a:spLocks noChangeShapeType="1"/>
                </p:cNvSpPr>
                <p:nvPr/>
              </p:nvSpPr>
              <p:spPr bwMode="auto">
                <a:xfrm flipH="1" flipV="1">
                  <a:off x="3238" y="1716"/>
                  <a:ext cx="1" cy="1"/>
                </a:xfrm>
                <a:prstGeom prst="line">
                  <a:avLst/>
                </a:prstGeom>
                <a:noFill/>
                <a:ln w="12700">
                  <a:solidFill>
                    <a:srgbClr val="000000"/>
                  </a:solidFill>
                  <a:round/>
                  <a:headEnd/>
                  <a:tailEnd/>
                </a:ln>
              </p:spPr>
              <p:txBody>
                <a:bodyPr/>
                <a:lstStyle/>
                <a:p>
                  <a:endParaRPr lang="en-US"/>
                </a:p>
              </p:txBody>
            </p:sp>
            <p:sp>
              <p:nvSpPr>
                <p:cNvPr id="26894" name="Line 2422"/>
                <p:cNvSpPr>
                  <a:spLocks noChangeShapeType="1"/>
                </p:cNvSpPr>
                <p:nvPr/>
              </p:nvSpPr>
              <p:spPr bwMode="auto">
                <a:xfrm flipH="1" flipV="1">
                  <a:off x="3237" y="1715"/>
                  <a:ext cx="1" cy="1"/>
                </a:xfrm>
                <a:prstGeom prst="line">
                  <a:avLst/>
                </a:prstGeom>
                <a:noFill/>
                <a:ln w="12700">
                  <a:solidFill>
                    <a:srgbClr val="000000"/>
                  </a:solidFill>
                  <a:round/>
                  <a:headEnd/>
                  <a:tailEnd/>
                </a:ln>
              </p:spPr>
              <p:txBody>
                <a:bodyPr/>
                <a:lstStyle/>
                <a:p>
                  <a:endParaRPr lang="en-US"/>
                </a:p>
              </p:txBody>
            </p:sp>
            <p:sp>
              <p:nvSpPr>
                <p:cNvPr id="26895" name="Line 2423"/>
                <p:cNvSpPr>
                  <a:spLocks noChangeShapeType="1"/>
                </p:cNvSpPr>
                <p:nvPr/>
              </p:nvSpPr>
              <p:spPr bwMode="auto">
                <a:xfrm flipH="1" flipV="1">
                  <a:off x="3236" y="1714"/>
                  <a:ext cx="1" cy="1"/>
                </a:xfrm>
                <a:prstGeom prst="line">
                  <a:avLst/>
                </a:prstGeom>
                <a:noFill/>
                <a:ln w="12700">
                  <a:solidFill>
                    <a:srgbClr val="000000"/>
                  </a:solidFill>
                  <a:round/>
                  <a:headEnd/>
                  <a:tailEnd/>
                </a:ln>
              </p:spPr>
              <p:txBody>
                <a:bodyPr/>
                <a:lstStyle/>
                <a:p>
                  <a:endParaRPr lang="en-US"/>
                </a:p>
              </p:txBody>
            </p:sp>
            <p:sp>
              <p:nvSpPr>
                <p:cNvPr id="26896" name="Line 2424"/>
                <p:cNvSpPr>
                  <a:spLocks noChangeShapeType="1"/>
                </p:cNvSpPr>
                <p:nvPr/>
              </p:nvSpPr>
              <p:spPr bwMode="auto">
                <a:xfrm flipH="1">
                  <a:off x="3247" y="1714"/>
                  <a:ext cx="1" cy="1"/>
                </a:xfrm>
                <a:prstGeom prst="line">
                  <a:avLst/>
                </a:prstGeom>
                <a:noFill/>
                <a:ln w="9525">
                  <a:solidFill>
                    <a:srgbClr val="000000"/>
                  </a:solidFill>
                  <a:round/>
                  <a:headEnd/>
                  <a:tailEnd/>
                </a:ln>
              </p:spPr>
              <p:txBody>
                <a:bodyPr/>
                <a:lstStyle/>
                <a:p>
                  <a:endParaRPr lang="en-US"/>
                </a:p>
              </p:txBody>
            </p:sp>
            <p:sp>
              <p:nvSpPr>
                <p:cNvPr id="26897" name="Line 2425"/>
                <p:cNvSpPr>
                  <a:spLocks noChangeShapeType="1"/>
                </p:cNvSpPr>
                <p:nvPr/>
              </p:nvSpPr>
              <p:spPr bwMode="auto">
                <a:xfrm flipH="1">
                  <a:off x="3246" y="1714"/>
                  <a:ext cx="1" cy="1"/>
                </a:xfrm>
                <a:prstGeom prst="line">
                  <a:avLst/>
                </a:prstGeom>
                <a:noFill/>
                <a:ln w="12700">
                  <a:solidFill>
                    <a:srgbClr val="000000"/>
                  </a:solidFill>
                  <a:round/>
                  <a:headEnd/>
                  <a:tailEnd/>
                </a:ln>
              </p:spPr>
              <p:txBody>
                <a:bodyPr/>
                <a:lstStyle/>
                <a:p>
                  <a:endParaRPr lang="en-US"/>
                </a:p>
              </p:txBody>
            </p:sp>
            <p:sp>
              <p:nvSpPr>
                <p:cNvPr id="26898" name="Line 2426"/>
                <p:cNvSpPr>
                  <a:spLocks noChangeShapeType="1"/>
                </p:cNvSpPr>
                <p:nvPr/>
              </p:nvSpPr>
              <p:spPr bwMode="auto">
                <a:xfrm flipH="1">
                  <a:off x="3245" y="1715"/>
                  <a:ext cx="1" cy="1"/>
                </a:xfrm>
                <a:prstGeom prst="line">
                  <a:avLst/>
                </a:prstGeom>
                <a:noFill/>
                <a:ln w="12700">
                  <a:solidFill>
                    <a:srgbClr val="000000"/>
                  </a:solidFill>
                  <a:round/>
                  <a:headEnd/>
                  <a:tailEnd/>
                </a:ln>
              </p:spPr>
              <p:txBody>
                <a:bodyPr/>
                <a:lstStyle/>
                <a:p>
                  <a:endParaRPr lang="en-US"/>
                </a:p>
              </p:txBody>
            </p:sp>
            <p:sp>
              <p:nvSpPr>
                <p:cNvPr id="26899" name="Line 2427"/>
                <p:cNvSpPr>
                  <a:spLocks noChangeShapeType="1"/>
                </p:cNvSpPr>
                <p:nvPr/>
              </p:nvSpPr>
              <p:spPr bwMode="auto">
                <a:xfrm>
                  <a:off x="3245" y="1716"/>
                  <a:ext cx="1" cy="1"/>
                </a:xfrm>
                <a:prstGeom prst="line">
                  <a:avLst/>
                </a:prstGeom>
                <a:noFill/>
                <a:ln w="9525">
                  <a:solidFill>
                    <a:srgbClr val="000000"/>
                  </a:solidFill>
                  <a:round/>
                  <a:headEnd/>
                  <a:tailEnd/>
                </a:ln>
              </p:spPr>
              <p:txBody>
                <a:bodyPr/>
                <a:lstStyle/>
                <a:p>
                  <a:endParaRPr lang="en-US"/>
                </a:p>
              </p:txBody>
            </p:sp>
            <p:sp>
              <p:nvSpPr>
                <p:cNvPr id="26900" name="Line 2428"/>
                <p:cNvSpPr>
                  <a:spLocks noChangeShapeType="1"/>
                </p:cNvSpPr>
                <p:nvPr/>
              </p:nvSpPr>
              <p:spPr bwMode="auto">
                <a:xfrm>
                  <a:off x="3245" y="1717"/>
                  <a:ext cx="1" cy="1"/>
                </a:xfrm>
                <a:prstGeom prst="line">
                  <a:avLst/>
                </a:prstGeom>
                <a:noFill/>
                <a:ln w="9525">
                  <a:solidFill>
                    <a:srgbClr val="000000"/>
                  </a:solidFill>
                  <a:round/>
                  <a:headEnd/>
                  <a:tailEnd/>
                </a:ln>
              </p:spPr>
              <p:txBody>
                <a:bodyPr/>
                <a:lstStyle/>
                <a:p>
                  <a:endParaRPr lang="en-US"/>
                </a:p>
              </p:txBody>
            </p:sp>
            <p:sp>
              <p:nvSpPr>
                <p:cNvPr id="26901" name="Line 2429"/>
                <p:cNvSpPr>
                  <a:spLocks noChangeShapeType="1"/>
                </p:cNvSpPr>
                <p:nvPr/>
              </p:nvSpPr>
              <p:spPr bwMode="auto">
                <a:xfrm>
                  <a:off x="3245" y="1718"/>
                  <a:ext cx="1" cy="1"/>
                </a:xfrm>
                <a:prstGeom prst="line">
                  <a:avLst/>
                </a:prstGeom>
                <a:noFill/>
                <a:ln w="9525">
                  <a:solidFill>
                    <a:srgbClr val="000000"/>
                  </a:solidFill>
                  <a:round/>
                  <a:headEnd/>
                  <a:tailEnd/>
                </a:ln>
              </p:spPr>
              <p:txBody>
                <a:bodyPr/>
                <a:lstStyle/>
                <a:p>
                  <a:endParaRPr lang="en-US"/>
                </a:p>
              </p:txBody>
            </p:sp>
            <p:sp>
              <p:nvSpPr>
                <p:cNvPr id="26902" name="Line 2430"/>
                <p:cNvSpPr>
                  <a:spLocks noChangeShapeType="1"/>
                </p:cNvSpPr>
                <p:nvPr/>
              </p:nvSpPr>
              <p:spPr bwMode="auto">
                <a:xfrm>
                  <a:off x="3245" y="1719"/>
                  <a:ext cx="1" cy="1"/>
                </a:xfrm>
                <a:prstGeom prst="line">
                  <a:avLst/>
                </a:prstGeom>
                <a:noFill/>
                <a:ln w="12700">
                  <a:solidFill>
                    <a:srgbClr val="000000"/>
                  </a:solidFill>
                  <a:round/>
                  <a:headEnd/>
                  <a:tailEnd/>
                </a:ln>
              </p:spPr>
              <p:txBody>
                <a:bodyPr/>
                <a:lstStyle/>
                <a:p>
                  <a:endParaRPr lang="en-US"/>
                </a:p>
              </p:txBody>
            </p:sp>
            <p:sp>
              <p:nvSpPr>
                <p:cNvPr id="26903" name="Line 2431"/>
                <p:cNvSpPr>
                  <a:spLocks noChangeShapeType="1"/>
                </p:cNvSpPr>
                <p:nvPr/>
              </p:nvSpPr>
              <p:spPr bwMode="auto">
                <a:xfrm>
                  <a:off x="3246" y="1720"/>
                  <a:ext cx="1" cy="1"/>
                </a:xfrm>
                <a:prstGeom prst="line">
                  <a:avLst/>
                </a:prstGeom>
                <a:noFill/>
                <a:ln w="9525">
                  <a:solidFill>
                    <a:srgbClr val="000000"/>
                  </a:solidFill>
                  <a:round/>
                  <a:headEnd/>
                  <a:tailEnd/>
                </a:ln>
              </p:spPr>
              <p:txBody>
                <a:bodyPr/>
                <a:lstStyle/>
                <a:p>
                  <a:endParaRPr lang="en-US"/>
                </a:p>
              </p:txBody>
            </p:sp>
            <p:sp>
              <p:nvSpPr>
                <p:cNvPr id="26904" name="Line 2432"/>
                <p:cNvSpPr>
                  <a:spLocks noChangeShapeType="1"/>
                </p:cNvSpPr>
                <p:nvPr/>
              </p:nvSpPr>
              <p:spPr bwMode="auto">
                <a:xfrm>
                  <a:off x="3247" y="1720"/>
                  <a:ext cx="1" cy="1"/>
                </a:xfrm>
                <a:prstGeom prst="line">
                  <a:avLst/>
                </a:prstGeom>
                <a:noFill/>
                <a:ln w="9525">
                  <a:solidFill>
                    <a:srgbClr val="000000"/>
                  </a:solidFill>
                  <a:round/>
                  <a:headEnd/>
                  <a:tailEnd/>
                </a:ln>
              </p:spPr>
              <p:txBody>
                <a:bodyPr/>
                <a:lstStyle/>
                <a:p>
                  <a:endParaRPr lang="en-US"/>
                </a:p>
              </p:txBody>
            </p:sp>
            <p:sp>
              <p:nvSpPr>
                <p:cNvPr id="26905" name="Line 2433"/>
                <p:cNvSpPr>
                  <a:spLocks noChangeShapeType="1"/>
                </p:cNvSpPr>
                <p:nvPr/>
              </p:nvSpPr>
              <p:spPr bwMode="auto">
                <a:xfrm>
                  <a:off x="3248" y="1720"/>
                  <a:ext cx="1" cy="1"/>
                </a:xfrm>
                <a:prstGeom prst="line">
                  <a:avLst/>
                </a:prstGeom>
                <a:noFill/>
                <a:ln w="9525">
                  <a:solidFill>
                    <a:srgbClr val="000000"/>
                  </a:solidFill>
                  <a:round/>
                  <a:headEnd/>
                  <a:tailEnd/>
                </a:ln>
              </p:spPr>
              <p:txBody>
                <a:bodyPr/>
                <a:lstStyle/>
                <a:p>
                  <a:endParaRPr lang="en-US"/>
                </a:p>
              </p:txBody>
            </p:sp>
            <p:sp>
              <p:nvSpPr>
                <p:cNvPr id="26906" name="Line 2434"/>
                <p:cNvSpPr>
                  <a:spLocks noChangeShapeType="1"/>
                </p:cNvSpPr>
                <p:nvPr/>
              </p:nvSpPr>
              <p:spPr bwMode="auto">
                <a:xfrm flipV="1">
                  <a:off x="3249" y="1719"/>
                  <a:ext cx="1" cy="1"/>
                </a:xfrm>
                <a:prstGeom prst="line">
                  <a:avLst/>
                </a:prstGeom>
                <a:noFill/>
                <a:ln w="12700">
                  <a:solidFill>
                    <a:srgbClr val="000000"/>
                  </a:solidFill>
                  <a:round/>
                  <a:headEnd/>
                  <a:tailEnd/>
                </a:ln>
              </p:spPr>
              <p:txBody>
                <a:bodyPr/>
                <a:lstStyle/>
                <a:p>
                  <a:endParaRPr lang="en-US"/>
                </a:p>
              </p:txBody>
            </p:sp>
            <p:sp>
              <p:nvSpPr>
                <p:cNvPr id="26907" name="Line 2435"/>
                <p:cNvSpPr>
                  <a:spLocks noChangeShapeType="1"/>
                </p:cNvSpPr>
                <p:nvPr/>
              </p:nvSpPr>
              <p:spPr bwMode="auto">
                <a:xfrm flipV="1">
                  <a:off x="3250" y="1718"/>
                  <a:ext cx="1" cy="1"/>
                </a:xfrm>
                <a:prstGeom prst="line">
                  <a:avLst/>
                </a:prstGeom>
                <a:noFill/>
                <a:ln w="12700">
                  <a:solidFill>
                    <a:srgbClr val="000000"/>
                  </a:solidFill>
                  <a:round/>
                  <a:headEnd/>
                  <a:tailEnd/>
                </a:ln>
              </p:spPr>
              <p:txBody>
                <a:bodyPr/>
                <a:lstStyle/>
                <a:p>
                  <a:endParaRPr lang="en-US"/>
                </a:p>
              </p:txBody>
            </p:sp>
            <p:sp>
              <p:nvSpPr>
                <p:cNvPr id="26908" name="Line 2436"/>
                <p:cNvSpPr>
                  <a:spLocks noChangeShapeType="1"/>
                </p:cNvSpPr>
                <p:nvPr/>
              </p:nvSpPr>
              <p:spPr bwMode="auto">
                <a:xfrm flipV="1">
                  <a:off x="3251" y="1717"/>
                  <a:ext cx="1" cy="1"/>
                </a:xfrm>
                <a:prstGeom prst="line">
                  <a:avLst/>
                </a:prstGeom>
                <a:noFill/>
                <a:ln w="9525">
                  <a:solidFill>
                    <a:srgbClr val="000000"/>
                  </a:solidFill>
                  <a:round/>
                  <a:headEnd/>
                  <a:tailEnd/>
                </a:ln>
              </p:spPr>
              <p:txBody>
                <a:bodyPr/>
                <a:lstStyle/>
                <a:p>
                  <a:endParaRPr lang="en-US"/>
                </a:p>
              </p:txBody>
            </p:sp>
            <p:sp>
              <p:nvSpPr>
                <p:cNvPr id="26909" name="Line 2437"/>
                <p:cNvSpPr>
                  <a:spLocks noChangeShapeType="1"/>
                </p:cNvSpPr>
                <p:nvPr/>
              </p:nvSpPr>
              <p:spPr bwMode="auto">
                <a:xfrm flipH="1" flipV="1">
                  <a:off x="3250" y="1716"/>
                  <a:ext cx="1" cy="1"/>
                </a:xfrm>
                <a:prstGeom prst="line">
                  <a:avLst/>
                </a:prstGeom>
                <a:noFill/>
                <a:ln w="12700">
                  <a:solidFill>
                    <a:srgbClr val="000000"/>
                  </a:solidFill>
                  <a:round/>
                  <a:headEnd/>
                  <a:tailEnd/>
                </a:ln>
              </p:spPr>
              <p:txBody>
                <a:bodyPr/>
                <a:lstStyle/>
                <a:p>
                  <a:endParaRPr lang="en-US"/>
                </a:p>
              </p:txBody>
            </p:sp>
            <p:sp>
              <p:nvSpPr>
                <p:cNvPr id="26910" name="Line 2438"/>
                <p:cNvSpPr>
                  <a:spLocks noChangeShapeType="1"/>
                </p:cNvSpPr>
                <p:nvPr/>
              </p:nvSpPr>
              <p:spPr bwMode="auto">
                <a:xfrm flipH="1" flipV="1">
                  <a:off x="3249" y="1715"/>
                  <a:ext cx="1" cy="1"/>
                </a:xfrm>
                <a:prstGeom prst="line">
                  <a:avLst/>
                </a:prstGeom>
                <a:noFill/>
                <a:ln w="12700">
                  <a:solidFill>
                    <a:srgbClr val="000000"/>
                  </a:solidFill>
                  <a:round/>
                  <a:headEnd/>
                  <a:tailEnd/>
                </a:ln>
              </p:spPr>
              <p:txBody>
                <a:bodyPr/>
                <a:lstStyle/>
                <a:p>
                  <a:endParaRPr lang="en-US"/>
                </a:p>
              </p:txBody>
            </p:sp>
            <p:sp>
              <p:nvSpPr>
                <p:cNvPr id="26911" name="Line 2439"/>
                <p:cNvSpPr>
                  <a:spLocks noChangeShapeType="1"/>
                </p:cNvSpPr>
                <p:nvPr/>
              </p:nvSpPr>
              <p:spPr bwMode="auto">
                <a:xfrm flipH="1" flipV="1">
                  <a:off x="3248" y="1714"/>
                  <a:ext cx="1" cy="1"/>
                </a:xfrm>
                <a:prstGeom prst="line">
                  <a:avLst/>
                </a:prstGeom>
                <a:noFill/>
                <a:ln w="12700">
                  <a:solidFill>
                    <a:srgbClr val="000000"/>
                  </a:solidFill>
                  <a:round/>
                  <a:headEnd/>
                  <a:tailEnd/>
                </a:ln>
              </p:spPr>
              <p:txBody>
                <a:bodyPr/>
                <a:lstStyle/>
                <a:p>
                  <a:endParaRPr lang="en-US"/>
                </a:p>
              </p:txBody>
            </p:sp>
            <p:sp>
              <p:nvSpPr>
                <p:cNvPr id="26912" name="Line 2440"/>
                <p:cNvSpPr>
                  <a:spLocks noChangeShapeType="1"/>
                </p:cNvSpPr>
                <p:nvPr/>
              </p:nvSpPr>
              <p:spPr bwMode="auto">
                <a:xfrm flipH="1">
                  <a:off x="3257" y="1711"/>
                  <a:ext cx="1" cy="1"/>
                </a:xfrm>
                <a:prstGeom prst="line">
                  <a:avLst/>
                </a:prstGeom>
                <a:noFill/>
                <a:ln w="12700">
                  <a:solidFill>
                    <a:srgbClr val="000000"/>
                  </a:solidFill>
                  <a:round/>
                  <a:headEnd/>
                  <a:tailEnd/>
                </a:ln>
              </p:spPr>
              <p:txBody>
                <a:bodyPr/>
                <a:lstStyle/>
                <a:p>
                  <a:endParaRPr lang="en-US"/>
                </a:p>
              </p:txBody>
            </p:sp>
            <p:sp>
              <p:nvSpPr>
                <p:cNvPr id="26913" name="Line 2441"/>
                <p:cNvSpPr>
                  <a:spLocks noChangeShapeType="1"/>
                </p:cNvSpPr>
                <p:nvPr/>
              </p:nvSpPr>
              <p:spPr bwMode="auto">
                <a:xfrm flipH="1">
                  <a:off x="3256" y="1712"/>
                  <a:ext cx="1" cy="1"/>
                </a:xfrm>
                <a:prstGeom prst="line">
                  <a:avLst/>
                </a:prstGeom>
                <a:noFill/>
                <a:ln w="12700">
                  <a:solidFill>
                    <a:srgbClr val="000000"/>
                  </a:solidFill>
                  <a:round/>
                  <a:headEnd/>
                  <a:tailEnd/>
                </a:ln>
              </p:spPr>
              <p:txBody>
                <a:bodyPr/>
                <a:lstStyle/>
                <a:p>
                  <a:endParaRPr lang="en-US"/>
                </a:p>
              </p:txBody>
            </p:sp>
            <p:sp>
              <p:nvSpPr>
                <p:cNvPr id="26914" name="Line 2442"/>
                <p:cNvSpPr>
                  <a:spLocks noChangeShapeType="1"/>
                </p:cNvSpPr>
                <p:nvPr/>
              </p:nvSpPr>
              <p:spPr bwMode="auto">
                <a:xfrm>
                  <a:off x="3256" y="1713"/>
                  <a:ext cx="1" cy="1"/>
                </a:xfrm>
                <a:prstGeom prst="line">
                  <a:avLst/>
                </a:prstGeom>
                <a:noFill/>
                <a:ln w="9525">
                  <a:solidFill>
                    <a:srgbClr val="000000"/>
                  </a:solidFill>
                  <a:round/>
                  <a:headEnd/>
                  <a:tailEnd/>
                </a:ln>
              </p:spPr>
              <p:txBody>
                <a:bodyPr/>
                <a:lstStyle/>
                <a:p>
                  <a:endParaRPr lang="en-US"/>
                </a:p>
              </p:txBody>
            </p:sp>
            <p:sp>
              <p:nvSpPr>
                <p:cNvPr id="26915" name="Line 2443"/>
                <p:cNvSpPr>
                  <a:spLocks noChangeShapeType="1"/>
                </p:cNvSpPr>
                <p:nvPr/>
              </p:nvSpPr>
              <p:spPr bwMode="auto">
                <a:xfrm>
                  <a:off x="3256" y="1714"/>
                  <a:ext cx="1" cy="1"/>
                </a:xfrm>
                <a:prstGeom prst="line">
                  <a:avLst/>
                </a:prstGeom>
                <a:noFill/>
                <a:ln w="12700">
                  <a:solidFill>
                    <a:srgbClr val="000000"/>
                  </a:solidFill>
                  <a:round/>
                  <a:headEnd/>
                  <a:tailEnd/>
                </a:ln>
              </p:spPr>
              <p:txBody>
                <a:bodyPr/>
                <a:lstStyle/>
                <a:p>
                  <a:endParaRPr lang="en-US"/>
                </a:p>
              </p:txBody>
            </p:sp>
            <p:sp>
              <p:nvSpPr>
                <p:cNvPr id="26916" name="Line 2444"/>
                <p:cNvSpPr>
                  <a:spLocks noChangeShapeType="1"/>
                </p:cNvSpPr>
                <p:nvPr/>
              </p:nvSpPr>
              <p:spPr bwMode="auto">
                <a:xfrm>
                  <a:off x="3257" y="1715"/>
                  <a:ext cx="1" cy="1"/>
                </a:xfrm>
                <a:prstGeom prst="line">
                  <a:avLst/>
                </a:prstGeom>
                <a:noFill/>
                <a:ln w="12700">
                  <a:solidFill>
                    <a:srgbClr val="000000"/>
                  </a:solidFill>
                  <a:round/>
                  <a:headEnd/>
                  <a:tailEnd/>
                </a:ln>
              </p:spPr>
              <p:txBody>
                <a:bodyPr/>
                <a:lstStyle/>
                <a:p>
                  <a:endParaRPr lang="en-US"/>
                </a:p>
              </p:txBody>
            </p:sp>
            <p:sp>
              <p:nvSpPr>
                <p:cNvPr id="26917" name="Line 2445"/>
                <p:cNvSpPr>
                  <a:spLocks noChangeShapeType="1"/>
                </p:cNvSpPr>
                <p:nvPr/>
              </p:nvSpPr>
              <p:spPr bwMode="auto">
                <a:xfrm>
                  <a:off x="3258" y="1716"/>
                  <a:ext cx="1" cy="1"/>
                </a:xfrm>
                <a:prstGeom prst="line">
                  <a:avLst/>
                </a:prstGeom>
                <a:noFill/>
                <a:ln w="12700">
                  <a:solidFill>
                    <a:srgbClr val="000000"/>
                  </a:solidFill>
                  <a:round/>
                  <a:headEnd/>
                  <a:tailEnd/>
                </a:ln>
              </p:spPr>
              <p:txBody>
                <a:bodyPr/>
                <a:lstStyle/>
                <a:p>
                  <a:endParaRPr lang="en-US"/>
                </a:p>
              </p:txBody>
            </p:sp>
            <p:sp>
              <p:nvSpPr>
                <p:cNvPr id="26918" name="Line 2446"/>
                <p:cNvSpPr>
                  <a:spLocks noChangeShapeType="1"/>
                </p:cNvSpPr>
                <p:nvPr/>
              </p:nvSpPr>
              <p:spPr bwMode="auto">
                <a:xfrm>
                  <a:off x="3259" y="1717"/>
                  <a:ext cx="1" cy="1"/>
                </a:xfrm>
                <a:prstGeom prst="line">
                  <a:avLst/>
                </a:prstGeom>
                <a:noFill/>
                <a:ln w="9525">
                  <a:solidFill>
                    <a:srgbClr val="000000"/>
                  </a:solidFill>
                  <a:round/>
                  <a:headEnd/>
                  <a:tailEnd/>
                </a:ln>
              </p:spPr>
              <p:txBody>
                <a:bodyPr/>
                <a:lstStyle/>
                <a:p>
                  <a:endParaRPr lang="en-US"/>
                </a:p>
              </p:txBody>
            </p:sp>
            <p:sp>
              <p:nvSpPr>
                <p:cNvPr id="26919" name="Line 2447"/>
                <p:cNvSpPr>
                  <a:spLocks noChangeShapeType="1"/>
                </p:cNvSpPr>
                <p:nvPr/>
              </p:nvSpPr>
              <p:spPr bwMode="auto">
                <a:xfrm flipV="1">
                  <a:off x="3260" y="1716"/>
                  <a:ext cx="1" cy="1"/>
                </a:xfrm>
                <a:prstGeom prst="line">
                  <a:avLst/>
                </a:prstGeom>
                <a:noFill/>
                <a:ln w="12700">
                  <a:solidFill>
                    <a:srgbClr val="000000"/>
                  </a:solidFill>
                  <a:round/>
                  <a:headEnd/>
                  <a:tailEnd/>
                </a:ln>
              </p:spPr>
              <p:txBody>
                <a:bodyPr/>
                <a:lstStyle/>
                <a:p>
                  <a:endParaRPr lang="en-US"/>
                </a:p>
              </p:txBody>
            </p:sp>
            <p:sp>
              <p:nvSpPr>
                <p:cNvPr id="26920" name="Line 2448"/>
                <p:cNvSpPr>
                  <a:spLocks noChangeShapeType="1"/>
                </p:cNvSpPr>
                <p:nvPr/>
              </p:nvSpPr>
              <p:spPr bwMode="auto">
                <a:xfrm flipV="1">
                  <a:off x="3261" y="1715"/>
                  <a:ext cx="1" cy="1"/>
                </a:xfrm>
                <a:prstGeom prst="line">
                  <a:avLst/>
                </a:prstGeom>
                <a:noFill/>
                <a:ln w="12700">
                  <a:solidFill>
                    <a:srgbClr val="000000"/>
                  </a:solidFill>
                  <a:round/>
                  <a:headEnd/>
                  <a:tailEnd/>
                </a:ln>
              </p:spPr>
              <p:txBody>
                <a:bodyPr/>
                <a:lstStyle/>
                <a:p>
                  <a:endParaRPr lang="en-US"/>
                </a:p>
              </p:txBody>
            </p:sp>
            <p:sp>
              <p:nvSpPr>
                <p:cNvPr id="26921" name="Line 2449"/>
                <p:cNvSpPr>
                  <a:spLocks noChangeShapeType="1"/>
                </p:cNvSpPr>
                <p:nvPr/>
              </p:nvSpPr>
              <p:spPr bwMode="auto">
                <a:xfrm flipV="1">
                  <a:off x="3262" y="1714"/>
                  <a:ext cx="1" cy="1"/>
                </a:xfrm>
                <a:prstGeom prst="line">
                  <a:avLst/>
                </a:prstGeom>
                <a:noFill/>
                <a:ln w="9525">
                  <a:solidFill>
                    <a:srgbClr val="000000"/>
                  </a:solidFill>
                  <a:round/>
                  <a:headEnd/>
                  <a:tailEnd/>
                </a:ln>
              </p:spPr>
              <p:txBody>
                <a:bodyPr/>
                <a:lstStyle/>
                <a:p>
                  <a:endParaRPr lang="en-US"/>
                </a:p>
              </p:txBody>
            </p:sp>
            <p:sp>
              <p:nvSpPr>
                <p:cNvPr id="26922" name="Line 2450"/>
                <p:cNvSpPr>
                  <a:spLocks noChangeShapeType="1"/>
                </p:cNvSpPr>
                <p:nvPr/>
              </p:nvSpPr>
              <p:spPr bwMode="auto">
                <a:xfrm flipV="1">
                  <a:off x="3262" y="1713"/>
                  <a:ext cx="1" cy="1"/>
                </a:xfrm>
                <a:prstGeom prst="line">
                  <a:avLst/>
                </a:prstGeom>
                <a:noFill/>
                <a:ln w="9525">
                  <a:solidFill>
                    <a:srgbClr val="000000"/>
                  </a:solidFill>
                  <a:round/>
                  <a:headEnd/>
                  <a:tailEnd/>
                </a:ln>
              </p:spPr>
              <p:txBody>
                <a:bodyPr/>
                <a:lstStyle/>
                <a:p>
                  <a:endParaRPr lang="en-US"/>
                </a:p>
              </p:txBody>
            </p:sp>
            <p:sp>
              <p:nvSpPr>
                <p:cNvPr id="26923" name="Line 2451"/>
                <p:cNvSpPr>
                  <a:spLocks noChangeShapeType="1"/>
                </p:cNvSpPr>
                <p:nvPr/>
              </p:nvSpPr>
              <p:spPr bwMode="auto">
                <a:xfrm flipV="1">
                  <a:off x="3262" y="1712"/>
                  <a:ext cx="1" cy="1"/>
                </a:xfrm>
                <a:prstGeom prst="line">
                  <a:avLst/>
                </a:prstGeom>
                <a:noFill/>
                <a:ln w="9525">
                  <a:solidFill>
                    <a:srgbClr val="000000"/>
                  </a:solidFill>
                  <a:round/>
                  <a:headEnd/>
                  <a:tailEnd/>
                </a:ln>
              </p:spPr>
              <p:txBody>
                <a:bodyPr/>
                <a:lstStyle/>
                <a:p>
                  <a:endParaRPr lang="en-US"/>
                </a:p>
              </p:txBody>
            </p:sp>
            <p:sp>
              <p:nvSpPr>
                <p:cNvPr id="26924" name="Line 2452"/>
                <p:cNvSpPr>
                  <a:spLocks noChangeShapeType="1"/>
                </p:cNvSpPr>
                <p:nvPr/>
              </p:nvSpPr>
              <p:spPr bwMode="auto">
                <a:xfrm flipH="1" flipV="1">
                  <a:off x="3261" y="1711"/>
                  <a:ext cx="1" cy="1"/>
                </a:xfrm>
                <a:prstGeom prst="line">
                  <a:avLst/>
                </a:prstGeom>
                <a:noFill/>
                <a:ln w="12700">
                  <a:solidFill>
                    <a:srgbClr val="000000"/>
                  </a:solidFill>
                  <a:round/>
                  <a:headEnd/>
                  <a:tailEnd/>
                </a:ln>
              </p:spPr>
              <p:txBody>
                <a:bodyPr/>
                <a:lstStyle/>
                <a:p>
                  <a:endParaRPr lang="en-US"/>
                </a:p>
              </p:txBody>
            </p:sp>
            <p:sp>
              <p:nvSpPr>
                <p:cNvPr id="26925" name="Line 2453"/>
                <p:cNvSpPr>
                  <a:spLocks noChangeShapeType="1"/>
                </p:cNvSpPr>
                <p:nvPr/>
              </p:nvSpPr>
              <p:spPr bwMode="auto">
                <a:xfrm flipH="1">
                  <a:off x="3260" y="1711"/>
                  <a:ext cx="1" cy="1"/>
                </a:xfrm>
                <a:prstGeom prst="line">
                  <a:avLst/>
                </a:prstGeom>
                <a:noFill/>
                <a:ln w="9525">
                  <a:solidFill>
                    <a:srgbClr val="000000"/>
                  </a:solidFill>
                  <a:round/>
                  <a:headEnd/>
                  <a:tailEnd/>
                </a:ln>
              </p:spPr>
              <p:txBody>
                <a:bodyPr/>
                <a:lstStyle/>
                <a:p>
                  <a:endParaRPr lang="en-US"/>
                </a:p>
              </p:txBody>
            </p:sp>
            <p:sp>
              <p:nvSpPr>
                <p:cNvPr id="26926" name="Line 2454"/>
                <p:cNvSpPr>
                  <a:spLocks noChangeShapeType="1"/>
                </p:cNvSpPr>
                <p:nvPr/>
              </p:nvSpPr>
              <p:spPr bwMode="auto">
                <a:xfrm flipH="1">
                  <a:off x="3259" y="1711"/>
                  <a:ext cx="1" cy="1"/>
                </a:xfrm>
                <a:prstGeom prst="line">
                  <a:avLst/>
                </a:prstGeom>
                <a:noFill/>
                <a:ln w="9525">
                  <a:solidFill>
                    <a:srgbClr val="000000"/>
                  </a:solidFill>
                  <a:round/>
                  <a:headEnd/>
                  <a:tailEnd/>
                </a:ln>
              </p:spPr>
              <p:txBody>
                <a:bodyPr/>
                <a:lstStyle/>
                <a:p>
                  <a:endParaRPr lang="en-US"/>
                </a:p>
              </p:txBody>
            </p:sp>
            <p:sp>
              <p:nvSpPr>
                <p:cNvPr id="26927" name="Line 2455"/>
                <p:cNvSpPr>
                  <a:spLocks noChangeShapeType="1"/>
                </p:cNvSpPr>
                <p:nvPr/>
              </p:nvSpPr>
              <p:spPr bwMode="auto">
                <a:xfrm>
                  <a:off x="3265" y="1704"/>
                  <a:ext cx="1" cy="1"/>
                </a:xfrm>
                <a:prstGeom prst="line">
                  <a:avLst/>
                </a:prstGeom>
                <a:noFill/>
                <a:ln w="9525">
                  <a:solidFill>
                    <a:srgbClr val="000000"/>
                  </a:solidFill>
                  <a:round/>
                  <a:headEnd/>
                  <a:tailEnd/>
                </a:ln>
              </p:spPr>
              <p:txBody>
                <a:bodyPr/>
                <a:lstStyle/>
                <a:p>
                  <a:endParaRPr lang="en-US"/>
                </a:p>
              </p:txBody>
            </p:sp>
            <p:sp>
              <p:nvSpPr>
                <p:cNvPr id="26928" name="Line 2456"/>
                <p:cNvSpPr>
                  <a:spLocks noChangeShapeType="1"/>
                </p:cNvSpPr>
                <p:nvPr/>
              </p:nvSpPr>
              <p:spPr bwMode="auto">
                <a:xfrm>
                  <a:off x="3265" y="1705"/>
                  <a:ext cx="1" cy="1"/>
                </a:xfrm>
                <a:prstGeom prst="line">
                  <a:avLst/>
                </a:prstGeom>
                <a:noFill/>
                <a:ln w="9525">
                  <a:solidFill>
                    <a:srgbClr val="000000"/>
                  </a:solidFill>
                  <a:round/>
                  <a:headEnd/>
                  <a:tailEnd/>
                </a:ln>
              </p:spPr>
              <p:txBody>
                <a:bodyPr/>
                <a:lstStyle/>
                <a:p>
                  <a:endParaRPr lang="en-US"/>
                </a:p>
              </p:txBody>
            </p:sp>
            <p:sp>
              <p:nvSpPr>
                <p:cNvPr id="26929" name="Line 2457"/>
                <p:cNvSpPr>
                  <a:spLocks noChangeShapeType="1"/>
                </p:cNvSpPr>
                <p:nvPr/>
              </p:nvSpPr>
              <p:spPr bwMode="auto">
                <a:xfrm>
                  <a:off x="3265" y="1706"/>
                  <a:ext cx="1" cy="1"/>
                </a:xfrm>
                <a:prstGeom prst="line">
                  <a:avLst/>
                </a:prstGeom>
                <a:noFill/>
                <a:ln w="9525">
                  <a:solidFill>
                    <a:srgbClr val="000000"/>
                  </a:solidFill>
                  <a:round/>
                  <a:headEnd/>
                  <a:tailEnd/>
                </a:ln>
              </p:spPr>
              <p:txBody>
                <a:bodyPr/>
                <a:lstStyle/>
                <a:p>
                  <a:endParaRPr lang="en-US"/>
                </a:p>
              </p:txBody>
            </p:sp>
            <p:sp>
              <p:nvSpPr>
                <p:cNvPr id="26930" name="Line 2458"/>
                <p:cNvSpPr>
                  <a:spLocks noChangeShapeType="1"/>
                </p:cNvSpPr>
                <p:nvPr/>
              </p:nvSpPr>
              <p:spPr bwMode="auto">
                <a:xfrm>
                  <a:off x="3265" y="1707"/>
                  <a:ext cx="1" cy="1"/>
                </a:xfrm>
                <a:prstGeom prst="line">
                  <a:avLst/>
                </a:prstGeom>
                <a:noFill/>
                <a:ln w="12700">
                  <a:solidFill>
                    <a:srgbClr val="000000"/>
                  </a:solidFill>
                  <a:round/>
                  <a:headEnd/>
                  <a:tailEnd/>
                </a:ln>
              </p:spPr>
              <p:txBody>
                <a:bodyPr/>
                <a:lstStyle/>
                <a:p>
                  <a:endParaRPr lang="en-US"/>
                </a:p>
              </p:txBody>
            </p:sp>
            <p:sp>
              <p:nvSpPr>
                <p:cNvPr id="26931" name="Line 2459"/>
                <p:cNvSpPr>
                  <a:spLocks noChangeShapeType="1"/>
                </p:cNvSpPr>
                <p:nvPr/>
              </p:nvSpPr>
              <p:spPr bwMode="auto">
                <a:xfrm>
                  <a:off x="3266" y="1708"/>
                  <a:ext cx="1" cy="1"/>
                </a:xfrm>
                <a:prstGeom prst="line">
                  <a:avLst/>
                </a:prstGeom>
                <a:noFill/>
                <a:ln w="12700">
                  <a:solidFill>
                    <a:srgbClr val="000000"/>
                  </a:solidFill>
                  <a:round/>
                  <a:headEnd/>
                  <a:tailEnd/>
                </a:ln>
              </p:spPr>
              <p:txBody>
                <a:bodyPr/>
                <a:lstStyle/>
                <a:p>
                  <a:endParaRPr lang="en-US"/>
                </a:p>
              </p:txBody>
            </p:sp>
            <p:sp>
              <p:nvSpPr>
                <p:cNvPr id="26932" name="Line 2460"/>
                <p:cNvSpPr>
                  <a:spLocks noChangeShapeType="1"/>
                </p:cNvSpPr>
                <p:nvPr/>
              </p:nvSpPr>
              <p:spPr bwMode="auto">
                <a:xfrm>
                  <a:off x="3267" y="1709"/>
                  <a:ext cx="1" cy="1"/>
                </a:xfrm>
                <a:prstGeom prst="line">
                  <a:avLst/>
                </a:prstGeom>
                <a:noFill/>
                <a:ln w="9525">
                  <a:solidFill>
                    <a:srgbClr val="000000"/>
                  </a:solidFill>
                  <a:round/>
                  <a:headEnd/>
                  <a:tailEnd/>
                </a:ln>
              </p:spPr>
              <p:txBody>
                <a:bodyPr/>
                <a:lstStyle/>
                <a:p>
                  <a:endParaRPr lang="en-US"/>
                </a:p>
              </p:txBody>
            </p:sp>
            <p:sp>
              <p:nvSpPr>
                <p:cNvPr id="26933" name="Line 2461"/>
                <p:cNvSpPr>
                  <a:spLocks noChangeShapeType="1"/>
                </p:cNvSpPr>
                <p:nvPr/>
              </p:nvSpPr>
              <p:spPr bwMode="auto">
                <a:xfrm flipV="1">
                  <a:off x="3268" y="1708"/>
                  <a:ext cx="1" cy="1"/>
                </a:xfrm>
                <a:prstGeom prst="line">
                  <a:avLst/>
                </a:prstGeom>
                <a:noFill/>
                <a:ln w="12700">
                  <a:solidFill>
                    <a:srgbClr val="000000"/>
                  </a:solidFill>
                  <a:round/>
                  <a:headEnd/>
                  <a:tailEnd/>
                </a:ln>
              </p:spPr>
              <p:txBody>
                <a:bodyPr/>
                <a:lstStyle/>
                <a:p>
                  <a:endParaRPr lang="en-US"/>
                </a:p>
              </p:txBody>
            </p:sp>
            <p:sp>
              <p:nvSpPr>
                <p:cNvPr id="26934" name="Line 2462"/>
                <p:cNvSpPr>
                  <a:spLocks noChangeShapeType="1"/>
                </p:cNvSpPr>
                <p:nvPr/>
              </p:nvSpPr>
              <p:spPr bwMode="auto">
                <a:xfrm flipV="1">
                  <a:off x="3269" y="1707"/>
                  <a:ext cx="1" cy="1"/>
                </a:xfrm>
                <a:prstGeom prst="line">
                  <a:avLst/>
                </a:prstGeom>
                <a:noFill/>
                <a:ln w="12700">
                  <a:solidFill>
                    <a:srgbClr val="000000"/>
                  </a:solidFill>
                  <a:round/>
                  <a:headEnd/>
                  <a:tailEnd/>
                </a:ln>
              </p:spPr>
              <p:txBody>
                <a:bodyPr/>
                <a:lstStyle/>
                <a:p>
                  <a:endParaRPr lang="en-US"/>
                </a:p>
              </p:txBody>
            </p:sp>
            <p:sp>
              <p:nvSpPr>
                <p:cNvPr id="26935" name="Line 2463"/>
                <p:cNvSpPr>
                  <a:spLocks noChangeShapeType="1"/>
                </p:cNvSpPr>
                <p:nvPr/>
              </p:nvSpPr>
              <p:spPr bwMode="auto">
                <a:xfrm flipV="1">
                  <a:off x="3270" y="1706"/>
                  <a:ext cx="1" cy="1"/>
                </a:xfrm>
                <a:prstGeom prst="line">
                  <a:avLst/>
                </a:prstGeom>
                <a:noFill/>
                <a:ln w="12700">
                  <a:solidFill>
                    <a:srgbClr val="000000"/>
                  </a:solidFill>
                  <a:round/>
                  <a:headEnd/>
                  <a:tailEnd/>
                </a:ln>
              </p:spPr>
              <p:txBody>
                <a:bodyPr/>
                <a:lstStyle/>
                <a:p>
                  <a:endParaRPr lang="en-US"/>
                </a:p>
              </p:txBody>
            </p:sp>
            <p:sp>
              <p:nvSpPr>
                <p:cNvPr id="26936" name="Line 2464"/>
                <p:cNvSpPr>
                  <a:spLocks noChangeShapeType="1"/>
                </p:cNvSpPr>
                <p:nvPr/>
              </p:nvSpPr>
              <p:spPr bwMode="auto">
                <a:xfrm flipV="1">
                  <a:off x="3271" y="1705"/>
                  <a:ext cx="1" cy="1"/>
                </a:xfrm>
                <a:prstGeom prst="line">
                  <a:avLst/>
                </a:prstGeom>
                <a:noFill/>
                <a:ln w="9525">
                  <a:solidFill>
                    <a:srgbClr val="000000"/>
                  </a:solidFill>
                  <a:round/>
                  <a:headEnd/>
                  <a:tailEnd/>
                </a:ln>
              </p:spPr>
              <p:txBody>
                <a:bodyPr/>
                <a:lstStyle/>
                <a:p>
                  <a:endParaRPr lang="en-US"/>
                </a:p>
              </p:txBody>
            </p:sp>
            <p:sp>
              <p:nvSpPr>
                <p:cNvPr id="26937" name="Line 2465"/>
                <p:cNvSpPr>
                  <a:spLocks noChangeShapeType="1"/>
                </p:cNvSpPr>
                <p:nvPr/>
              </p:nvSpPr>
              <p:spPr bwMode="auto">
                <a:xfrm flipH="1" flipV="1">
                  <a:off x="3270" y="1704"/>
                  <a:ext cx="1" cy="1"/>
                </a:xfrm>
                <a:prstGeom prst="line">
                  <a:avLst/>
                </a:prstGeom>
                <a:noFill/>
                <a:ln w="12700">
                  <a:solidFill>
                    <a:srgbClr val="000000"/>
                  </a:solidFill>
                  <a:round/>
                  <a:headEnd/>
                  <a:tailEnd/>
                </a:ln>
              </p:spPr>
              <p:txBody>
                <a:bodyPr/>
                <a:lstStyle/>
                <a:p>
                  <a:endParaRPr lang="en-US"/>
                </a:p>
              </p:txBody>
            </p:sp>
            <p:sp>
              <p:nvSpPr>
                <p:cNvPr id="26938" name="Line 2466"/>
                <p:cNvSpPr>
                  <a:spLocks noChangeShapeType="1"/>
                </p:cNvSpPr>
                <p:nvPr/>
              </p:nvSpPr>
              <p:spPr bwMode="auto">
                <a:xfrm flipH="1" flipV="1">
                  <a:off x="3269" y="1703"/>
                  <a:ext cx="1" cy="1"/>
                </a:xfrm>
                <a:prstGeom prst="line">
                  <a:avLst/>
                </a:prstGeom>
                <a:noFill/>
                <a:ln w="12700">
                  <a:solidFill>
                    <a:srgbClr val="000000"/>
                  </a:solidFill>
                  <a:round/>
                  <a:headEnd/>
                  <a:tailEnd/>
                </a:ln>
              </p:spPr>
              <p:txBody>
                <a:bodyPr/>
                <a:lstStyle/>
                <a:p>
                  <a:endParaRPr lang="en-US"/>
                </a:p>
              </p:txBody>
            </p:sp>
            <p:sp>
              <p:nvSpPr>
                <p:cNvPr id="26939" name="Line 2467"/>
                <p:cNvSpPr>
                  <a:spLocks noChangeShapeType="1"/>
                </p:cNvSpPr>
                <p:nvPr/>
              </p:nvSpPr>
              <p:spPr bwMode="auto">
                <a:xfrm flipH="1">
                  <a:off x="3268" y="1703"/>
                  <a:ext cx="1" cy="1"/>
                </a:xfrm>
                <a:prstGeom prst="line">
                  <a:avLst/>
                </a:prstGeom>
                <a:noFill/>
                <a:ln w="9525">
                  <a:solidFill>
                    <a:srgbClr val="000000"/>
                  </a:solidFill>
                  <a:round/>
                  <a:headEnd/>
                  <a:tailEnd/>
                </a:ln>
              </p:spPr>
              <p:txBody>
                <a:bodyPr/>
                <a:lstStyle/>
                <a:p>
                  <a:endParaRPr lang="en-US"/>
                </a:p>
              </p:txBody>
            </p:sp>
            <p:sp>
              <p:nvSpPr>
                <p:cNvPr id="26940" name="Line 2468"/>
                <p:cNvSpPr>
                  <a:spLocks noChangeShapeType="1"/>
                </p:cNvSpPr>
                <p:nvPr/>
              </p:nvSpPr>
              <p:spPr bwMode="auto">
                <a:xfrm flipH="1">
                  <a:off x="3267" y="1703"/>
                  <a:ext cx="1" cy="1"/>
                </a:xfrm>
                <a:prstGeom prst="line">
                  <a:avLst/>
                </a:prstGeom>
                <a:noFill/>
                <a:ln w="9525">
                  <a:solidFill>
                    <a:srgbClr val="000000"/>
                  </a:solidFill>
                  <a:round/>
                  <a:headEnd/>
                  <a:tailEnd/>
                </a:ln>
              </p:spPr>
              <p:txBody>
                <a:bodyPr/>
                <a:lstStyle/>
                <a:p>
                  <a:endParaRPr lang="en-US"/>
                </a:p>
              </p:txBody>
            </p:sp>
            <p:sp>
              <p:nvSpPr>
                <p:cNvPr id="26941" name="Line 2469"/>
                <p:cNvSpPr>
                  <a:spLocks noChangeShapeType="1"/>
                </p:cNvSpPr>
                <p:nvPr/>
              </p:nvSpPr>
              <p:spPr bwMode="auto">
                <a:xfrm flipH="1">
                  <a:off x="3266" y="1703"/>
                  <a:ext cx="1" cy="1"/>
                </a:xfrm>
                <a:prstGeom prst="line">
                  <a:avLst/>
                </a:prstGeom>
                <a:noFill/>
                <a:ln w="9525">
                  <a:solidFill>
                    <a:srgbClr val="000000"/>
                  </a:solidFill>
                  <a:round/>
                  <a:headEnd/>
                  <a:tailEnd/>
                </a:ln>
              </p:spPr>
              <p:txBody>
                <a:bodyPr/>
                <a:lstStyle/>
                <a:p>
                  <a:endParaRPr lang="en-US"/>
                </a:p>
              </p:txBody>
            </p:sp>
            <p:sp>
              <p:nvSpPr>
                <p:cNvPr id="26942" name="Line 2470"/>
                <p:cNvSpPr>
                  <a:spLocks noChangeShapeType="1"/>
                </p:cNvSpPr>
                <p:nvPr/>
              </p:nvSpPr>
              <p:spPr bwMode="auto">
                <a:xfrm flipH="1">
                  <a:off x="3265" y="1703"/>
                  <a:ext cx="1" cy="1"/>
                </a:xfrm>
                <a:prstGeom prst="line">
                  <a:avLst/>
                </a:prstGeom>
                <a:noFill/>
                <a:ln w="12700">
                  <a:solidFill>
                    <a:srgbClr val="000000"/>
                  </a:solidFill>
                  <a:round/>
                  <a:headEnd/>
                  <a:tailEnd/>
                </a:ln>
              </p:spPr>
              <p:txBody>
                <a:bodyPr/>
                <a:lstStyle/>
                <a:p>
                  <a:endParaRPr lang="en-US"/>
                </a:p>
              </p:txBody>
            </p:sp>
            <p:sp>
              <p:nvSpPr>
                <p:cNvPr id="26943" name="Line 2471"/>
                <p:cNvSpPr>
                  <a:spLocks noChangeShapeType="1"/>
                </p:cNvSpPr>
                <p:nvPr/>
              </p:nvSpPr>
              <p:spPr bwMode="auto">
                <a:xfrm>
                  <a:off x="3269" y="1695"/>
                  <a:ext cx="1" cy="1"/>
                </a:xfrm>
                <a:prstGeom prst="line">
                  <a:avLst/>
                </a:prstGeom>
                <a:noFill/>
                <a:ln w="9525">
                  <a:solidFill>
                    <a:srgbClr val="000000"/>
                  </a:solidFill>
                  <a:round/>
                  <a:headEnd/>
                  <a:tailEnd/>
                </a:ln>
              </p:spPr>
              <p:txBody>
                <a:bodyPr/>
                <a:lstStyle/>
                <a:p>
                  <a:endParaRPr lang="en-US"/>
                </a:p>
              </p:txBody>
            </p:sp>
            <p:sp>
              <p:nvSpPr>
                <p:cNvPr id="26944" name="Line 2472"/>
                <p:cNvSpPr>
                  <a:spLocks noChangeShapeType="1"/>
                </p:cNvSpPr>
                <p:nvPr/>
              </p:nvSpPr>
              <p:spPr bwMode="auto">
                <a:xfrm>
                  <a:off x="3269" y="1696"/>
                  <a:ext cx="1" cy="1"/>
                </a:xfrm>
                <a:prstGeom prst="line">
                  <a:avLst/>
                </a:prstGeom>
                <a:noFill/>
                <a:ln w="12700">
                  <a:solidFill>
                    <a:srgbClr val="000000"/>
                  </a:solidFill>
                  <a:round/>
                  <a:headEnd/>
                  <a:tailEnd/>
                </a:ln>
              </p:spPr>
              <p:txBody>
                <a:bodyPr/>
                <a:lstStyle/>
                <a:p>
                  <a:endParaRPr lang="en-US"/>
                </a:p>
              </p:txBody>
            </p:sp>
            <p:sp>
              <p:nvSpPr>
                <p:cNvPr id="26945" name="Line 2473"/>
                <p:cNvSpPr>
                  <a:spLocks noChangeShapeType="1"/>
                </p:cNvSpPr>
                <p:nvPr/>
              </p:nvSpPr>
              <p:spPr bwMode="auto">
                <a:xfrm>
                  <a:off x="3270" y="1697"/>
                  <a:ext cx="1" cy="1"/>
                </a:xfrm>
                <a:prstGeom prst="line">
                  <a:avLst/>
                </a:prstGeom>
                <a:noFill/>
                <a:ln w="12700">
                  <a:solidFill>
                    <a:srgbClr val="000000"/>
                  </a:solidFill>
                  <a:round/>
                  <a:headEnd/>
                  <a:tailEnd/>
                </a:ln>
              </p:spPr>
              <p:txBody>
                <a:bodyPr/>
                <a:lstStyle/>
                <a:p>
                  <a:endParaRPr lang="en-US"/>
                </a:p>
              </p:txBody>
            </p:sp>
            <p:sp>
              <p:nvSpPr>
                <p:cNvPr id="26946" name="Line 2474"/>
                <p:cNvSpPr>
                  <a:spLocks noChangeShapeType="1"/>
                </p:cNvSpPr>
                <p:nvPr/>
              </p:nvSpPr>
              <p:spPr bwMode="auto">
                <a:xfrm>
                  <a:off x="3271" y="1698"/>
                  <a:ext cx="1" cy="1"/>
                </a:xfrm>
                <a:prstGeom prst="line">
                  <a:avLst/>
                </a:prstGeom>
                <a:noFill/>
                <a:ln w="9525">
                  <a:solidFill>
                    <a:srgbClr val="000000"/>
                  </a:solidFill>
                  <a:round/>
                  <a:headEnd/>
                  <a:tailEnd/>
                </a:ln>
              </p:spPr>
              <p:txBody>
                <a:bodyPr/>
                <a:lstStyle/>
                <a:p>
                  <a:endParaRPr lang="en-US"/>
                </a:p>
              </p:txBody>
            </p:sp>
            <p:sp>
              <p:nvSpPr>
                <p:cNvPr id="26947" name="Line 2475"/>
                <p:cNvSpPr>
                  <a:spLocks noChangeShapeType="1"/>
                </p:cNvSpPr>
                <p:nvPr/>
              </p:nvSpPr>
              <p:spPr bwMode="auto">
                <a:xfrm flipV="1">
                  <a:off x="3272" y="1697"/>
                  <a:ext cx="1" cy="1"/>
                </a:xfrm>
                <a:prstGeom prst="line">
                  <a:avLst/>
                </a:prstGeom>
                <a:noFill/>
                <a:ln w="12700">
                  <a:solidFill>
                    <a:srgbClr val="000000"/>
                  </a:solidFill>
                  <a:round/>
                  <a:headEnd/>
                  <a:tailEnd/>
                </a:ln>
              </p:spPr>
              <p:txBody>
                <a:bodyPr/>
                <a:lstStyle/>
                <a:p>
                  <a:endParaRPr lang="en-US"/>
                </a:p>
              </p:txBody>
            </p:sp>
            <p:sp>
              <p:nvSpPr>
                <p:cNvPr id="26948" name="Line 2476"/>
                <p:cNvSpPr>
                  <a:spLocks noChangeShapeType="1"/>
                </p:cNvSpPr>
                <p:nvPr/>
              </p:nvSpPr>
              <p:spPr bwMode="auto">
                <a:xfrm flipV="1">
                  <a:off x="3273" y="1696"/>
                  <a:ext cx="1" cy="1"/>
                </a:xfrm>
                <a:prstGeom prst="line">
                  <a:avLst/>
                </a:prstGeom>
                <a:noFill/>
                <a:ln w="12700">
                  <a:solidFill>
                    <a:srgbClr val="000000"/>
                  </a:solidFill>
                  <a:round/>
                  <a:headEnd/>
                  <a:tailEnd/>
                </a:ln>
              </p:spPr>
              <p:txBody>
                <a:bodyPr/>
                <a:lstStyle/>
                <a:p>
                  <a:endParaRPr lang="en-US"/>
                </a:p>
              </p:txBody>
            </p:sp>
            <p:sp>
              <p:nvSpPr>
                <p:cNvPr id="26949" name="Line 2477"/>
                <p:cNvSpPr>
                  <a:spLocks noChangeShapeType="1"/>
                </p:cNvSpPr>
                <p:nvPr/>
              </p:nvSpPr>
              <p:spPr bwMode="auto">
                <a:xfrm flipV="1">
                  <a:off x="3274" y="1695"/>
                  <a:ext cx="1" cy="1"/>
                </a:xfrm>
                <a:prstGeom prst="line">
                  <a:avLst/>
                </a:prstGeom>
                <a:noFill/>
                <a:ln w="12700">
                  <a:solidFill>
                    <a:srgbClr val="000000"/>
                  </a:solidFill>
                  <a:round/>
                  <a:headEnd/>
                  <a:tailEnd/>
                </a:ln>
              </p:spPr>
              <p:txBody>
                <a:bodyPr/>
                <a:lstStyle/>
                <a:p>
                  <a:endParaRPr lang="en-US"/>
                </a:p>
              </p:txBody>
            </p:sp>
            <p:sp>
              <p:nvSpPr>
                <p:cNvPr id="26950" name="Line 2478"/>
                <p:cNvSpPr>
                  <a:spLocks noChangeShapeType="1"/>
                </p:cNvSpPr>
                <p:nvPr/>
              </p:nvSpPr>
              <p:spPr bwMode="auto">
                <a:xfrm flipV="1">
                  <a:off x="3275" y="1694"/>
                  <a:ext cx="1" cy="1"/>
                </a:xfrm>
                <a:prstGeom prst="line">
                  <a:avLst/>
                </a:prstGeom>
                <a:noFill/>
                <a:ln w="9525">
                  <a:solidFill>
                    <a:srgbClr val="000000"/>
                  </a:solidFill>
                  <a:round/>
                  <a:headEnd/>
                  <a:tailEnd/>
                </a:ln>
              </p:spPr>
              <p:txBody>
                <a:bodyPr/>
                <a:lstStyle/>
                <a:p>
                  <a:endParaRPr lang="en-US"/>
                </a:p>
              </p:txBody>
            </p:sp>
            <p:sp>
              <p:nvSpPr>
                <p:cNvPr id="26951" name="Line 2479"/>
                <p:cNvSpPr>
                  <a:spLocks noChangeShapeType="1"/>
                </p:cNvSpPr>
                <p:nvPr/>
              </p:nvSpPr>
              <p:spPr bwMode="auto">
                <a:xfrm flipH="1" flipV="1">
                  <a:off x="3274" y="1693"/>
                  <a:ext cx="1" cy="1"/>
                </a:xfrm>
                <a:prstGeom prst="line">
                  <a:avLst/>
                </a:prstGeom>
                <a:noFill/>
                <a:ln w="12700">
                  <a:solidFill>
                    <a:srgbClr val="000000"/>
                  </a:solidFill>
                  <a:round/>
                  <a:headEnd/>
                  <a:tailEnd/>
                </a:ln>
              </p:spPr>
              <p:txBody>
                <a:bodyPr/>
                <a:lstStyle/>
                <a:p>
                  <a:endParaRPr lang="en-US"/>
                </a:p>
              </p:txBody>
            </p:sp>
          </p:grpSp>
          <p:sp>
            <p:nvSpPr>
              <p:cNvPr id="26718" name="Freeform 3051"/>
              <p:cNvSpPr>
                <a:spLocks/>
              </p:cNvSpPr>
              <p:nvPr/>
            </p:nvSpPr>
            <p:spPr bwMode="auto">
              <a:xfrm>
                <a:off x="4184650" y="2434936"/>
                <a:ext cx="1493838" cy="708025"/>
              </a:xfrm>
              <a:custGeom>
                <a:avLst/>
                <a:gdLst>
                  <a:gd name="T0" fmla="*/ 2147483647 w 1019"/>
                  <a:gd name="T1" fmla="*/ 2147483647 h 446"/>
                  <a:gd name="T2" fmla="*/ 2147483647 w 1019"/>
                  <a:gd name="T3" fmla="*/ 0 h 446"/>
                  <a:gd name="T4" fmla="*/ 2147483647 w 1019"/>
                  <a:gd name="T5" fmla="*/ 0 h 446"/>
                  <a:gd name="T6" fmla="*/ 0 w 1019"/>
                  <a:gd name="T7" fmla="*/ 2147483647 h 446"/>
                  <a:gd name="T8" fmla="*/ 2147483647 w 1019"/>
                  <a:gd name="T9" fmla="*/ 2147483647 h 446"/>
                  <a:gd name="T10" fmla="*/ 0 60000 65536"/>
                  <a:gd name="T11" fmla="*/ 0 60000 65536"/>
                  <a:gd name="T12" fmla="*/ 0 60000 65536"/>
                  <a:gd name="T13" fmla="*/ 0 60000 65536"/>
                  <a:gd name="T14" fmla="*/ 0 60000 65536"/>
                  <a:gd name="T15" fmla="*/ 0 w 1019"/>
                  <a:gd name="T16" fmla="*/ 0 h 446"/>
                  <a:gd name="T17" fmla="*/ 1019 w 1019"/>
                  <a:gd name="T18" fmla="*/ 446 h 446"/>
                </a:gdLst>
                <a:ahLst/>
                <a:cxnLst>
                  <a:cxn ang="T10">
                    <a:pos x="T0" y="T1"/>
                  </a:cxn>
                  <a:cxn ang="T11">
                    <a:pos x="T2" y="T3"/>
                  </a:cxn>
                  <a:cxn ang="T12">
                    <a:pos x="T4" y="T5"/>
                  </a:cxn>
                  <a:cxn ang="T13">
                    <a:pos x="T6" y="T7"/>
                  </a:cxn>
                  <a:cxn ang="T14">
                    <a:pos x="T8" y="T9"/>
                  </a:cxn>
                </a:cxnLst>
                <a:rect l="T15" t="T16" r="T17" b="T18"/>
                <a:pathLst>
                  <a:path w="1019" h="446">
                    <a:moveTo>
                      <a:pt x="1019" y="446"/>
                    </a:moveTo>
                    <a:lnTo>
                      <a:pt x="764" y="0"/>
                    </a:lnTo>
                    <a:lnTo>
                      <a:pt x="255" y="0"/>
                    </a:lnTo>
                    <a:lnTo>
                      <a:pt x="0" y="446"/>
                    </a:lnTo>
                    <a:lnTo>
                      <a:pt x="1019" y="446"/>
                    </a:lnTo>
                    <a:close/>
                  </a:path>
                </a:pathLst>
              </a:custGeom>
              <a:solidFill>
                <a:srgbClr val="FFFFFF"/>
              </a:solidFill>
              <a:ln w="9525">
                <a:noFill/>
                <a:round/>
                <a:headEnd/>
                <a:tailEnd/>
              </a:ln>
            </p:spPr>
            <p:txBody>
              <a:bodyPr/>
              <a:lstStyle/>
              <a:p>
                <a:endParaRPr lang="en-US"/>
              </a:p>
            </p:txBody>
          </p:sp>
          <p:sp>
            <p:nvSpPr>
              <p:cNvPr id="26719" name="Line 3094"/>
              <p:cNvSpPr>
                <a:spLocks noChangeShapeType="1"/>
              </p:cNvSpPr>
              <p:nvPr/>
            </p:nvSpPr>
            <p:spPr bwMode="auto">
              <a:xfrm flipH="1">
                <a:off x="4778375" y="2423824"/>
                <a:ext cx="1588" cy="1587"/>
              </a:xfrm>
              <a:prstGeom prst="line">
                <a:avLst/>
              </a:prstGeom>
              <a:noFill/>
              <a:ln w="9525">
                <a:solidFill>
                  <a:srgbClr val="FFFFFF"/>
                </a:solidFill>
                <a:round/>
                <a:headEnd/>
                <a:tailEnd/>
              </a:ln>
            </p:spPr>
            <p:txBody>
              <a:bodyPr/>
              <a:lstStyle/>
              <a:p>
                <a:endParaRPr lang="en-US"/>
              </a:p>
            </p:txBody>
          </p:sp>
          <p:sp>
            <p:nvSpPr>
              <p:cNvPr id="26720" name="Line 3095"/>
              <p:cNvSpPr>
                <a:spLocks noChangeShapeType="1"/>
              </p:cNvSpPr>
              <p:nvPr/>
            </p:nvSpPr>
            <p:spPr bwMode="auto">
              <a:xfrm flipH="1">
                <a:off x="4776788" y="2423824"/>
                <a:ext cx="1587" cy="1587"/>
              </a:xfrm>
              <a:prstGeom prst="line">
                <a:avLst/>
              </a:prstGeom>
              <a:noFill/>
              <a:ln w="12700">
                <a:solidFill>
                  <a:srgbClr val="FFFFFF"/>
                </a:solidFill>
                <a:round/>
                <a:headEnd/>
                <a:tailEnd/>
              </a:ln>
            </p:spPr>
            <p:txBody>
              <a:bodyPr/>
              <a:lstStyle/>
              <a:p>
                <a:endParaRPr lang="en-US"/>
              </a:p>
            </p:txBody>
          </p:sp>
          <p:sp>
            <p:nvSpPr>
              <p:cNvPr id="26721" name="Line 3096"/>
              <p:cNvSpPr>
                <a:spLocks noChangeShapeType="1"/>
              </p:cNvSpPr>
              <p:nvPr/>
            </p:nvSpPr>
            <p:spPr bwMode="auto">
              <a:xfrm flipH="1">
                <a:off x="4775200" y="2425411"/>
                <a:ext cx="1588" cy="1588"/>
              </a:xfrm>
              <a:prstGeom prst="line">
                <a:avLst/>
              </a:prstGeom>
              <a:noFill/>
              <a:ln w="12700">
                <a:solidFill>
                  <a:srgbClr val="FFFFFF"/>
                </a:solidFill>
                <a:round/>
                <a:headEnd/>
                <a:tailEnd/>
              </a:ln>
            </p:spPr>
            <p:txBody>
              <a:bodyPr/>
              <a:lstStyle/>
              <a:p>
                <a:endParaRPr lang="en-US"/>
              </a:p>
            </p:txBody>
          </p:sp>
          <p:sp>
            <p:nvSpPr>
              <p:cNvPr id="26722" name="Line 3097"/>
              <p:cNvSpPr>
                <a:spLocks noChangeShapeType="1"/>
              </p:cNvSpPr>
              <p:nvPr/>
            </p:nvSpPr>
            <p:spPr bwMode="auto">
              <a:xfrm flipH="1">
                <a:off x="4773613" y="2426999"/>
                <a:ext cx="1587" cy="1587"/>
              </a:xfrm>
              <a:prstGeom prst="line">
                <a:avLst/>
              </a:prstGeom>
              <a:noFill/>
              <a:ln w="12700">
                <a:solidFill>
                  <a:srgbClr val="FFFFFF"/>
                </a:solidFill>
                <a:round/>
                <a:headEnd/>
                <a:tailEnd/>
              </a:ln>
            </p:spPr>
            <p:txBody>
              <a:bodyPr/>
              <a:lstStyle/>
              <a:p>
                <a:endParaRPr lang="en-US"/>
              </a:p>
            </p:txBody>
          </p:sp>
          <p:sp>
            <p:nvSpPr>
              <p:cNvPr id="26723" name="Line 3098"/>
              <p:cNvSpPr>
                <a:spLocks noChangeShapeType="1"/>
              </p:cNvSpPr>
              <p:nvPr/>
            </p:nvSpPr>
            <p:spPr bwMode="auto">
              <a:xfrm>
                <a:off x="4773613" y="2428586"/>
                <a:ext cx="1587" cy="1588"/>
              </a:xfrm>
              <a:prstGeom prst="line">
                <a:avLst/>
              </a:prstGeom>
              <a:noFill/>
              <a:ln w="9525">
                <a:solidFill>
                  <a:srgbClr val="FFFFFF"/>
                </a:solidFill>
                <a:round/>
                <a:headEnd/>
                <a:tailEnd/>
              </a:ln>
            </p:spPr>
            <p:txBody>
              <a:bodyPr/>
              <a:lstStyle/>
              <a:p>
                <a:endParaRPr lang="en-US"/>
              </a:p>
            </p:txBody>
          </p:sp>
          <p:sp>
            <p:nvSpPr>
              <p:cNvPr id="26724" name="Line 3099"/>
              <p:cNvSpPr>
                <a:spLocks noChangeShapeType="1"/>
              </p:cNvSpPr>
              <p:nvPr/>
            </p:nvSpPr>
            <p:spPr bwMode="auto">
              <a:xfrm>
                <a:off x="4773613" y="2430174"/>
                <a:ext cx="1587" cy="1587"/>
              </a:xfrm>
              <a:prstGeom prst="line">
                <a:avLst/>
              </a:prstGeom>
              <a:noFill/>
              <a:ln w="12700">
                <a:solidFill>
                  <a:srgbClr val="FFFFFF"/>
                </a:solidFill>
                <a:round/>
                <a:headEnd/>
                <a:tailEnd/>
              </a:ln>
            </p:spPr>
            <p:txBody>
              <a:bodyPr/>
              <a:lstStyle/>
              <a:p>
                <a:endParaRPr lang="en-US"/>
              </a:p>
            </p:txBody>
          </p:sp>
          <p:sp>
            <p:nvSpPr>
              <p:cNvPr id="26725" name="Line 3100"/>
              <p:cNvSpPr>
                <a:spLocks noChangeShapeType="1"/>
              </p:cNvSpPr>
              <p:nvPr/>
            </p:nvSpPr>
            <p:spPr bwMode="auto">
              <a:xfrm>
                <a:off x="4775200" y="2431761"/>
                <a:ext cx="1588" cy="1588"/>
              </a:xfrm>
              <a:prstGeom prst="line">
                <a:avLst/>
              </a:prstGeom>
              <a:noFill/>
              <a:ln w="12700">
                <a:solidFill>
                  <a:srgbClr val="FFFFFF"/>
                </a:solidFill>
                <a:round/>
                <a:headEnd/>
                <a:tailEnd/>
              </a:ln>
            </p:spPr>
            <p:txBody>
              <a:bodyPr/>
              <a:lstStyle/>
              <a:p>
                <a:endParaRPr lang="en-US"/>
              </a:p>
            </p:txBody>
          </p:sp>
          <p:sp>
            <p:nvSpPr>
              <p:cNvPr id="26726" name="Line 3101"/>
              <p:cNvSpPr>
                <a:spLocks noChangeShapeType="1"/>
              </p:cNvSpPr>
              <p:nvPr/>
            </p:nvSpPr>
            <p:spPr bwMode="auto">
              <a:xfrm>
                <a:off x="4776788" y="2433349"/>
                <a:ext cx="1587" cy="1587"/>
              </a:xfrm>
              <a:prstGeom prst="line">
                <a:avLst/>
              </a:prstGeom>
              <a:noFill/>
              <a:ln w="9525">
                <a:solidFill>
                  <a:srgbClr val="FFFFFF"/>
                </a:solidFill>
                <a:round/>
                <a:headEnd/>
                <a:tailEnd/>
              </a:ln>
            </p:spPr>
            <p:txBody>
              <a:bodyPr/>
              <a:lstStyle/>
              <a:p>
                <a:endParaRPr lang="en-US"/>
              </a:p>
            </p:txBody>
          </p:sp>
          <p:sp>
            <p:nvSpPr>
              <p:cNvPr id="26727" name="Line 3102"/>
              <p:cNvSpPr>
                <a:spLocks noChangeShapeType="1"/>
              </p:cNvSpPr>
              <p:nvPr/>
            </p:nvSpPr>
            <p:spPr bwMode="auto">
              <a:xfrm>
                <a:off x="4778375" y="2433349"/>
                <a:ext cx="231775" cy="1587"/>
              </a:xfrm>
              <a:prstGeom prst="line">
                <a:avLst/>
              </a:prstGeom>
              <a:noFill/>
              <a:ln w="9525">
                <a:solidFill>
                  <a:srgbClr val="FFFFFF"/>
                </a:solidFill>
                <a:round/>
                <a:headEnd/>
                <a:tailEnd/>
              </a:ln>
            </p:spPr>
            <p:txBody>
              <a:bodyPr/>
              <a:lstStyle/>
              <a:p>
                <a:endParaRPr lang="en-US"/>
              </a:p>
            </p:txBody>
          </p:sp>
          <p:sp>
            <p:nvSpPr>
              <p:cNvPr id="26728" name="Line 3103"/>
              <p:cNvSpPr>
                <a:spLocks noChangeShapeType="1"/>
              </p:cNvSpPr>
              <p:nvPr/>
            </p:nvSpPr>
            <p:spPr bwMode="auto">
              <a:xfrm>
                <a:off x="5010150" y="2433349"/>
                <a:ext cx="1588" cy="1587"/>
              </a:xfrm>
              <a:prstGeom prst="line">
                <a:avLst/>
              </a:prstGeom>
              <a:noFill/>
              <a:ln w="9525">
                <a:solidFill>
                  <a:srgbClr val="FFFFFF"/>
                </a:solidFill>
                <a:round/>
                <a:headEnd/>
                <a:tailEnd/>
              </a:ln>
            </p:spPr>
            <p:txBody>
              <a:bodyPr/>
              <a:lstStyle/>
              <a:p>
                <a:endParaRPr lang="en-US"/>
              </a:p>
            </p:txBody>
          </p:sp>
          <p:sp>
            <p:nvSpPr>
              <p:cNvPr id="26729" name="Line 3104"/>
              <p:cNvSpPr>
                <a:spLocks noChangeShapeType="1"/>
              </p:cNvSpPr>
              <p:nvPr/>
            </p:nvSpPr>
            <p:spPr bwMode="auto">
              <a:xfrm>
                <a:off x="5011738" y="2433349"/>
                <a:ext cx="1587" cy="1587"/>
              </a:xfrm>
              <a:prstGeom prst="line">
                <a:avLst/>
              </a:prstGeom>
              <a:noFill/>
              <a:ln w="9525">
                <a:solidFill>
                  <a:srgbClr val="FFFFFF"/>
                </a:solidFill>
                <a:round/>
                <a:headEnd/>
                <a:tailEnd/>
              </a:ln>
            </p:spPr>
            <p:txBody>
              <a:bodyPr/>
              <a:lstStyle/>
              <a:p>
                <a:endParaRPr lang="en-US"/>
              </a:p>
            </p:txBody>
          </p:sp>
          <p:sp>
            <p:nvSpPr>
              <p:cNvPr id="26730" name="Line 3105"/>
              <p:cNvSpPr>
                <a:spLocks noChangeShapeType="1"/>
              </p:cNvSpPr>
              <p:nvPr/>
            </p:nvSpPr>
            <p:spPr bwMode="auto">
              <a:xfrm flipV="1">
                <a:off x="5013325" y="2431761"/>
                <a:ext cx="0" cy="1588"/>
              </a:xfrm>
              <a:prstGeom prst="line">
                <a:avLst/>
              </a:prstGeom>
              <a:noFill/>
              <a:ln w="12700">
                <a:solidFill>
                  <a:srgbClr val="FFFFFF"/>
                </a:solidFill>
                <a:round/>
                <a:headEnd/>
                <a:tailEnd/>
              </a:ln>
            </p:spPr>
            <p:txBody>
              <a:bodyPr/>
              <a:lstStyle/>
              <a:p>
                <a:endParaRPr lang="en-US"/>
              </a:p>
            </p:txBody>
          </p:sp>
          <p:sp>
            <p:nvSpPr>
              <p:cNvPr id="26731" name="Line 3106"/>
              <p:cNvSpPr>
                <a:spLocks noChangeShapeType="1"/>
              </p:cNvSpPr>
              <p:nvPr/>
            </p:nvSpPr>
            <p:spPr bwMode="auto">
              <a:xfrm flipV="1">
                <a:off x="5013325" y="2430174"/>
                <a:ext cx="1588" cy="1587"/>
              </a:xfrm>
              <a:prstGeom prst="line">
                <a:avLst/>
              </a:prstGeom>
              <a:noFill/>
              <a:ln w="9525">
                <a:solidFill>
                  <a:srgbClr val="FFFFFF"/>
                </a:solidFill>
                <a:round/>
                <a:headEnd/>
                <a:tailEnd/>
              </a:ln>
            </p:spPr>
            <p:txBody>
              <a:bodyPr/>
              <a:lstStyle/>
              <a:p>
                <a:endParaRPr lang="en-US"/>
              </a:p>
            </p:txBody>
          </p:sp>
          <p:sp>
            <p:nvSpPr>
              <p:cNvPr id="26732" name="Line 3107"/>
              <p:cNvSpPr>
                <a:spLocks noChangeShapeType="1"/>
              </p:cNvSpPr>
              <p:nvPr/>
            </p:nvSpPr>
            <p:spPr bwMode="auto">
              <a:xfrm flipV="1">
                <a:off x="5013325" y="2428586"/>
                <a:ext cx="1588" cy="1588"/>
              </a:xfrm>
              <a:prstGeom prst="line">
                <a:avLst/>
              </a:prstGeom>
              <a:noFill/>
              <a:ln w="9525">
                <a:solidFill>
                  <a:srgbClr val="FFFFFF"/>
                </a:solidFill>
                <a:round/>
                <a:headEnd/>
                <a:tailEnd/>
              </a:ln>
            </p:spPr>
            <p:txBody>
              <a:bodyPr/>
              <a:lstStyle/>
              <a:p>
                <a:endParaRPr lang="en-US"/>
              </a:p>
            </p:txBody>
          </p:sp>
          <p:sp>
            <p:nvSpPr>
              <p:cNvPr id="26733" name="Line 3108"/>
              <p:cNvSpPr>
                <a:spLocks noChangeShapeType="1"/>
              </p:cNvSpPr>
              <p:nvPr/>
            </p:nvSpPr>
            <p:spPr bwMode="auto">
              <a:xfrm flipV="1">
                <a:off x="5013325" y="2426999"/>
                <a:ext cx="1588" cy="1587"/>
              </a:xfrm>
              <a:prstGeom prst="line">
                <a:avLst/>
              </a:prstGeom>
              <a:noFill/>
              <a:ln w="9525">
                <a:solidFill>
                  <a:srgbClr val="FFFFFF"/>
                </a:solidFill>
                <a:round/>
                <a:headEnd/>
                <a:tailEnd/>
              </a:ln>
            </p:spPr>
            <p:txBody>
              <a:bodyPr/>
              <a:lstStyle/>
              <a:p>
                <a:endParaRPr lang="en-US"/>
              </a:p>
            </p:txBody>
          </p:sp>
          <p:sp>
            <p:nvSpPr>
              <p:cNvPr id="26734" name="Line 3109"/>
              <p:cNvSpPr>
                <a:spLocks noChangeShapeType="1"/>
              </p:cNvSpPr>
              <p:nvPr/>
            </p:nvSpPr>
            <p:spPr bwMode="auto">
              <a:xfrm flipH="1" flipV="1">
                <a:off x="5013325" y="2425411"/>
                <a:ext cx="0" cy="1588"/>
              </a:xfrm>
              <a:prstGeom prst="line">
                <a:avLst/>
              </a:prstGeom>
              <a:noFill/>
              <a:ln w="12700">
                <a:solidFill>
                  <a:srgbClr val="FFFFFF"/>
                </a:solidFill>
                <a:round/>
                <a:headEnd/>
                <a:tailEnd/>
              </a:ln>
            </p:spPr>
            <p:txBody>
              <a:bodyPr/>
              <a:lstStyle/>
              <a:p>
                <a:endParaRPr lang="en-US"/>
              </a:p>
            </p:txBody>
          </p:sp>
          <p:sp>
            <p:nvSpPr>
              <p:cNvPr id="26735" name="Line 3110"/>
              <p:cNvSpPr>
                <a:spLocks noChangeShapeType="1"/>
              </p:cNvSpPr>
              <p:nvPr/>
            </p:nvSpPr>
            <p:spPr bwMode="auto">
              <a:xfrm flipH="1" flipV="1">
                <a:off x="5011738" y="2423824"/>
                <a:ext cx="1587" cy="1587"/>
              </a:xfrm>
              <a:prstGeom prst="line">
                <a:avLst/>
              </a:prstGeom>
              <a:noFill/>
              <a:ln w="12700">
                <a:solidFill>
                  <a:srgbClr val="FFFFFF"/>
                </a:solidFill>
                <a:round/>
                <a:headEnd/>
                <a:tailEnd/>
              </a:ln>
            </p:spPr>
            <p:txBody>
              <a:bodyPr/>
              <a:lstStyle/>
              <a:p>
                <a:endParaRPr lang="en-US"/>
              </a:p>
            </p:txBody>
          </p:sp>
          <p:sp>
            <p:nvSpPr>
              <p:cNvPr id="26736" name="Line 3111"/>
              <p:cNvSpPr>
                <a:spLocks noChangeShapeType="1"/>
              </p:cNvSpPr>
              <p:nvPr/>
            </p:nvSpPr>
            <p:spPr bwMode="auto">
              <a:xfrm flipH="1">
                <a:off x="4779963" y="2423824"/>
                <a:ext cx="231775" cy="1587"/>
              </a:xfrm>
              <a:prstGeom prst="line">
                <a:avLst/>
              </a:prstGeom>
              <a:noFill/>
              <a:ln w="9525">
                <a:solidFill>
                  <a:srgbClr val="FFFFFF"/>
                </a:solidFill>
                <a:round/>
                <a:headEnd/>
                <a:tailEnd/>
              </a:ln>
            </p:spPr>
            <p:txBody>
              <a:bodyPr/>
              <a:lstStyle/>
              <a:p>
                <a:endParaRPr lang="en-US"/>
              </a:p>
            </p:txBody>
          </p:sp>
          <p:sp>
            <p:nvSpPr>
              <p:cNvPr id="26737" name="Rectangle 4347"/>
              <p:cNvSpPr>
                <a:spLocks noChangeArrowheads="1"/>
              </p:cNvSpPr>
              <p:nvPr/>
            </p:nvSpPr>
            <p:spPr bwMode="auto">
              <a:xfrm>
                <a:off x="3572267" y="1257011"/>
                <a:ext cx="765176" cy="276999"/>
              </a:xfrm>
              <a:prstGeom prst="rect">
                <a:avLst/>
              </a:prstGeom>
              <a:noFill/>
              <a:ln w="9525">
                <a:noFill/>
                <a:miter lim="800000"/>
                <a:headEnd/>
                <a:tailEnd/>
              </a:ln>
            </p:spPr>
            <p:txBody>
              <a:bodyPr wrap="none" lIns="0" tIns="0" rIns="0" bIns="0">
                <a:spAutoFit/>
              </a:bodyPr>
              <a:lstStyle/>
              <a:p>
                <a:pPr eaLnBrk="0" hangingPunct="0"/>
                <a:r>
                  <a:rPr lang="en-GB" sz="1800" b="1">
                    <a:solidFill>
                      <a:srgbClr val="64CDF6"/>
                    </a:solidFill>
                    <a:latin typeface="Comic Sans MS" pitchFamily="66" charset="0"/>
                  </a:rPr>
                  <a:t>STEP 2</a:t>
                </a:r>
              </a:p>
            </p:txBody>
          </p:sp>
          <p:sp>
            <p:nvSpPr>
              <p:cNvPr id="26738" name="Rectangle 4349"/>
              <p:cNvSpPr>
                <a:spLocks noChangeArrowheads="1"/>
              </p:cNvSpPr>
              <p:nvPr/>
            </p:nvSpPr>
            <p:spPr bwMode="auto">
              <a:xfrm>
                <a:off x="3563473" y="1685636"/>
                <a:ext cx="2333420" cy="708025"/>
              </a:xfrm>
              <a:prstGeom prst="rect">
                <a:avLst/>
              </a:prstGeom>
              <a:noFill/>
              <a:ln w="9525">
                <a:noFill/>
                <a:miter lim="800000"/>
                <a:headEnd/>
                <a:tailEnd/>
              </a:ln>
            </p:spPr>
            <p:txBody>
              <a:bodyPr lIns="0" tIns="0" rIns="0" bIns="0">
                <a:spAutoFit/>
              </a:bodyPr>
              <a:lstStyle/>
              <a:p>
                <a:pPr eaLnBrk="0" hangingPunct="0"/>
                <a:r>
                  <a:rPr lang="en-GB" sz="1800" b="1">
                    <a:solidFill>
                      <a:srgbClr val="68676C"/>
                    </a:solidFill>
                    <a:latin typeface="Comic Sans MS" pitchFamily="66" charset="0"/>
                  </a:rPr>
                  <a:t>UltraFast Imaging:</a:t>
                </a:r>
              </a:p>
              <a:p>
                <a:pPr eaLnBrk="0" hangingPunct="0"/>
                <a:r>
                  <a:rPr lang="en-GB" sz="1400" b="1">
                    <a:solidFill>
                      <a:srgbClr val="68676C"/>
                    </a:solidFill>
                    <a:latin typeface="Comic Sans MS" pitchFamily="66" charset="0"/>
                  </a:rPr>
                  <a:t>Shear wave propagation is captured with planes waves</a:t>
                </a:r>
              </a:p>
            </p:txBody>
          </p:sp>
          <p:pic>
            <p:nvPicPr>
              <p:cNvPr id="26739" name="Picture 8"/>
              <p:cNvPicPr>
                <a:picLocks noChangeAspect="1" noChangeArrowheads="1"/>
              </p:cNvPicPr>
              <p:nvPr/>
            </p:nvPicPr>
            <p:blipFill>
              <a:blip r:embed="rId3"/>
              <a:srcRect/>
              <a:stretch>
                <a:fillRect/>
              </a:stretch>
            </p:blipFill>
            <p:spPr bwMode="auto">
              <a:xfrm>
                <a:off x="3865417" y="3377511"/>
                <a:ext cx="1773382" cy="1686640"/>
              </a:xfrm>
              <a:prstGeom prst="rect">
                <a:avLst/>
              </a:prstGeom>
              <a:noFill/>
              <a:ln w="9525">
                <a:noFill/>
                <a:miter lim="800000"/>
                <a:headEnd/>
                <a:tailEnd/>
              </a:ln>
            </p:spPr>
          </p:pic>
          <p:cxnSp>
            <p:nvCxnSpPr>
              <p:cNvPr id="26740" name="Straight Arrow Connector 4405"/>
              <p:cNvCxnSpPr>
                <a:cxnSpLocks noChangeShapeType="1"/>
              </p:cNvCxnSpPr>
              <p:nvPr/>
            </p:nvCxnSpPr>
            <p:spPr bwMode="auto">
              <a:xfrm>
                <a:off x="3985636" y="4304001"/>
                <a:ext cx="1376362" cy="1587"/>
              </a:xfrm>
              <a:prstGeom prst="straightConnector1">
                <a:avLst/>
              </a:prstGeom>
              <a:noFill/>
              <a:ln w="19050">
                <a:solidFill>
                  <a:srgbClr val="FF990E"/>
                </a:solidFill>
                <a:round/>
                <a:headEnd type="arrow" w="med" len="med"/>
                <a:tailEnd type="arrow" w="med" len="med"/>
              </a:ln>
            </p:spPr>
          </p:cxnSp>
          <p:grpSp>
            <p:nvGrpSpPr>
              <p:cNvPr id="26741" name="Group 4399"/>
              <p:cNvGrpSpPr>
                <a:grpSpLocks/>
              </p:cNvGrpSpPr>
              <p:nvPr/>
            </p:nvGrpSpPr>
            <p:grpSpPr bwMode="auto">
              <a:xfrm rot="10800000">
                <a:off x="4095528" y="3785898"/>
                <a:ext cx="1222408" cy="1006475"/>
                <a:chOff x="4076700" y="3954521"/>
                <a:chExt cx="1222334" cy="1005727"/>
              </a:xfrm>
            </p:grpSpPr>
            <p:sp>
              <p:nvSpPr>
                <p:cNvPr id="122" name="Arc 121"/>
                <p:cNvSpPr/>
                <p:nvPr/>
              </p:nvSpPr>
              <p:spPr bwMode="auto">
                <a:xfrm rot="2422096">
                  <a:off x="4377156" y="4000524"/>
                  <a:ext cx="895498" cy="997795"/>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sp>
              <p:nvSpPr>
                <p:cNvPr id="123" name="Arc 122"/>
                <p:cNvSpPr/>
                <p:nvPr/>
              </p:nvSpPr>
              <p:spPr bwMode="auto">
                <a:xfrm rot="2422096">
                  <a:off x="4221799" y="3970383"/>
                  <a:ext cx="896964" cy="996209"/>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sp>
              <p:nvSpPr>
                <p:cNvPr id="124" name="Arc 123"/>
                <p:cNvSpPr/>
                <p:nvPr/>
              </p:nvSpPr>
              <p:spPr bwMode="auto">
                <a:xfrm rot="2422096">
                  <a:off x="4097221" y="4000524"/>
                  <a:ext cx="896964" cy="997795"/>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sp>
              <p:nvSpPr>
                <p:cNvPr id="125" name="Arc 124"/>
                <p:cNvSpPr/>
                <p:nvPr/>
              </p:nvSpPr>
              <p:spPr bwMode="auto">
                <a:xfrm rot="2422096">
                  <a:off x="4422590" y="4000524"/>
                  <a:ext cx="896964" cy="997795"/>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grpSp>
          <p:grpSp>
            <p:nvGrpSpPr>
              <p:cNvPr id="26742" name="Group 4398"/>
              <p:cNvGrpSpPr>
                <a:grpSpLocks/>
              </p:cNvGrpSpPr>
              <p:nvPr/>
            </p:nvGrpSpPr>
            <p:grpSpPr bwMode="auto">
              <a:xfrm>
                <a:off x="3969483" y="3871049"/>
                <a:ext cx="1222404" cy="999051"/>
                <a:chOff x="3961651" y="3954819"/>
                <a:chExt cx="1222330" cy="998308"/>
              </a:xfrm>
            </p:grpSpPr>
            <p:sp>
              <p:nvSpPr>
                <p:cNvPr id="118" name="Arc 117"/>
                <p:cNvSpPr/>
                <p:nvPr/>
              </p:nvSpPr>
              <p:spPr bwMode="auto">
                <a:xfrm rot="2422096">
                  <a:off x="4171228" y="3955394"/>
                  <a:ext cx="895498" cy="997794"/>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sp>
              <p:nvSpPr>
                <p:cNvPr id="119" name="Arc 118"/>
                <p:cNvSpPr/>
                <p:nvPr/>
              </p:nvSpPr>
              <p:spPr bwMode="auto">
                <a:xfrm rot="2422096">
                  <a:off x="4075963" y="3956979"/>
                  <a:ext cx="896964" cy="996209"/>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sp>
              <p:nvSpPr>
                <p:cNvPr id="120" name="Arc 119"/>
                <p:cNvSpPr/>
                <p:nvPr/>
              </p:nvSpPr>
              <p:spPr bwMode="auto">
                <a:xfrm rot="2422096">
                  <a:off x="3961644" y="3955394"/>
                  <a:ext cx="896964" cy="997794"/>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sp>
              <p:nvSpPr>
                <p:cNvPr id="121" name="Arc 120"/>
                <p:cNvSpPr/>
                <p:nvPr/>
              </p:nvSpPr>
              <p:spPr bwMode="auto">
                <a:xfrm rot="2422096">
                  <a:off x="4287013" y="3955394"/>
                  <a:ext cx="896964" cy="997794"/>
                </a:xfrm>
                <a:prstGeom prst="arc">
                  <a:avLst/>
                </a:prstGeom>
                <a:noFill/>
                <a:ln w="12700" cap="flat" cmpd="sng" algn="ctr">
                  <a:solidFill>
                    <a:srgbClr val="FF990E"/>
                  </a:solidFill>
                  <a:prstDash val="solid"/>
                  <a:round/>
                  <a:headEnd type="none" w="med" len="med"/>
                  <a:tailEnd type="none" w="med" len="med"/>
                </a:ln>
                <a:effectLst/>
              </p:spPr>
              <p:txBody>
                <a:bodyPr lIns="0" tIns="0" rIns="0" bIns="0"/>
                <a:lstStyle/>
                <a:p>
                  <a:pPr eaLnBrk="0" hangingPunct="0">
                    <a:defRPr/>
                  </a:pPr>
                  <a:endParaRPr lang="en-GB" b="1">
                    <a:latin typeface="Comic Sans MS" pitchFamily="66" charset="0"/>
                    <a:ea typeface="ヒラギノ角ゴ Pro W3" pitchFamily="32" charset="-128"/>
                    <a:cs typeface="+mn-cs"/>
                  </a:endParaRPr>
                </a:p>
              </p:txBody>
            </p:sp>
          </p:grpSp>
          <p:pic>
            <p:nvPicPr>
              <p:cNvPr id="26743" name="Picture 10"/>
              <p:cNvPicPr>
                <a:picLocks noChangeAspect="1" noChangeArrowheads="1"/>
              </p:cNvPicPr>
              <p:nvPr/>
            </p:nvPicPr>
            <p:blipFill>
              <a:blip r:embed="rId4"/>
              <a:srcRect/>
              <a:stretch>
                <a:fillRect/>
              </a:stretch>
            </p:blipFill>
            <p:spPr bwMode="auto">
              <a:xfrm>
                <a:off x="4548332" y="2496415"/>
                <a:ext cx="390525" cy="854075"/>
              </a:xfrm>
              <a:prstGeom prst="rect">
                <a:avLst/>
              </a:prstGeom>
              <a:noFill/>
              <a:ln w="9525">
                <a:noFill/>
                <a:miter lim="800000"/>
                <a:headEnd/>
                <a:tailEnd/>
              </a:ln>
            </p:spPr>
          </p:pic>
        </p:grpSp>
        <p:grpSp>
          <p:nvGrpSpPr>
            <p:cNvPr id="26633" name="Group 448"/>
            <p:cNvGrpSpPr>
              <a:grpSpLocks/>
            </p:cNvGrpSpPr>
            <p:nvPr/>
          </p:nvGrpSpPr>
          <p:grpSpPr bwMode="auto">
            <a:xfrm>
              <a:off x="7804150" y="1616075"/>
              <a:ext cx="2717800" cy="2097088"/>
              <a:chOff x="6401553" y="1257206"/>
              <a:chExt cx="2505893" cy="2097522"/>
            </a:xfrm>
          </p:grpSpPr>
          <p:sp>
            <p:nvSpPr>
              <p:cNvPr id="328" name="Rectangle 4350"/>
              <p:cNvSpPr>
                <a:spLocks noChangeArrowheads="1"/>
              </p:cNvSpPr>
              <p:nvPr/>
            </p:nvSpPr>
            <p:spPr bwMode="auto">
              <a:xfrm>
                <a:off x="6401553" y="1257206"/>
                <a:ext cx="888480" cy="279458"/>
              </a:xfrm>
              <a:prstGeom prst="rect">
                <a:avLst/>
              </a:prstGeom>
              <a:noFill/>
              <a:ln w="9525">
                <a:noFill/>
                <a:miter lim="800000"/>
                <a:headEnd/>
                <a:tailEnd/>
              </a:ln>
            </p:spPr>
            <p:txBody>
              <a:bodyPr lIns="0" tIns="0" rIns="0" bIns="0">
                <a:spAutoFit/>
              </a:bodyPr>
              <a:lstStyle/>
              <a:p>
                <a:pPr eaLnBrk="0" hangingPunct="0">
                  <a:defRPr/>
                </a:pPr>
                <a:r>
                  <a:rPr lang="en-GB" sz="1800" b="1" cap="all" dirty="0">
                    <a:solidFill>
                      <a:srgbClr val="64CDF6"/>
                    </a:solidFill>
                    <a:latin typeface="Comic Sans MS" pitchFamily="66" charset="0"/>
                    <a:cs typeface="ヒラギノ角ゴ Pro W3" charset="-128"/>
                  </a:rPr>
                  <a:t>Step 3</a:t>
                </a:r>
              </a:p>
            </p:txBody>
          </p:sp>
          <p:sp>
            <p:nvSpPr>
              <p:cNvPr id="26642" name="Rectangle 4352"/>
              <p:cNvSpPr>
                <a:spLocks noChangeArrowheads="1"/>
              </p:cNvSpPr>
              <p:nvPr/>
            </p:nvSpPr>
            <p:spPr bwMode="auto">
              <a:xfrm>
                <a:off x="6401553" y="1675835"/>
                <a:ext cx="2505893" cy="985089"/>
              </a:xfrm>
              <a:prstGeom prst="rect">
                <a:avLst/>
              </a:prstGeom>
              <a:noFill/>
              <a:ln w="9525">
                <a:noFill/>
                <a:miter lim="800000"/>
                <a:headEnd/>
                <a:tailEnd/>
              </a:ln>
            </p:spPr>
            <p:txBody>
              <a:bodyPr lIns="0" tIns="0" rIns="0" bIns="0">
                <a:spAutoFit/>
              </a:bodyPr>
              <a:lstStyle/>
              <a:p>
                <a:pPr eaLnBrk="0" hangingPunct="0"/>
                <a:r>
                  <a:rPr lang="en-GB" sz="1800" b="1">
                    <a:solidFill>
                      <a:srgbClr val="68676C"/>
                    </a:solidFill>
                    <a:latin typeface="Comic Sans MS" pitchFamily="66" charset="0"/>
                  </a:rPr>
                  <a:t>Quantification processing:</a:t>
                </a:r>
              </a:p>
              <a:p>
                <a:pPr eaLnBrk="0" hangingPunct="0"/>
                <a:r>
                  <a:rPr lang="en-GB" sz="1400" b="1">
                    <a:solidFill>
                      <a:srgbClr val="68676C"/>
                    </a:solidFill>
                    <a:latin typeface="Comic Sans MS" pitchFamily="66" charset="0"/>
                  </a:rPr>
                  <a:t>From velocity movie to elasticity</a:t>
                </a:r>
                <a:endParaRPr lang="en-GB" sz="1200" b="1">
                  <a:solidFill>
                    <a:srgbClr val="68676C"/>
                  </a:solidFill>
                  <a:latin typeface="Comic Sans MS" pitchFamily="66" charset="0"/>
                </a:endParaRPr>
              </a:p>
            </p:txBody>
          </p:sp>
          <p:pic>
            <p:nvPicPr>
              <p:cNvPr id="26643" name="Picture 10"/>
              <p:cNvPicPr>
                <a:picLocks noChangeAspect="1" noChangeArrowheads="1"/>
              </p:cNvPicPr>
              <p:nvPr/>
            </p:nvPicPr>
            <p:blipFill>
              <a:blip r:embed="rId4"/>
              <a:srcRect/>
              <a:stretch>
                <a:fillRect/>
              </a:stretch>
            </p:blipFill>
            <p:spPr bwMode="auto">
              <a:xfrm>
                <a:off x="7480877" y="2500653"/>
                <a:ext cx="390525" cy="854075"/>
              </a:xfrm>
              <a:prstGeom prst="rect">
                <a:avLst/>
              </a:prstGeom>
              <a:noFill/>
              <a:ln w="9525">
                <a:noFill/>
                <a:miter lim="800000"/>
                <a:headEnd/>
                <a:tailEnd/>
              </a:ln>
            </p:spPr>
          </p:pic>
        </p:grpSp>
        <p:sp>
          <p:nvSpPr>
            <p:cNvPr id="26634" name="Rectangle 618"/>
            <p:cNvSpPr>
              <a:spLocks noChangeArrowheads="1"/>
            </p:cNvSpPr>
            <p:nvPr/>
          </p:nvSpPr>
          <p:spPr bwMode="auto">
            <a:xfrm>
              <a:off x="8210551" y="5645151"/>
              <a:ext cx="2035175" cy="276225"/>
            </a:xfrm>
            <a:prstGeom prst="rect">
              <a:avLst/>
            </a:prstGeom>
            <a:noFill/>
            <a:ln w="9525">
              <a:noFill/>
              <a:miter lim="800000"/>
              <a:headEnd/>
              <a:tailEnd/>
            </a:ln>
          </p:spPr>
          <p:txBody>
            <a:bodyPr wrap="none" lIns="0" tIns="0" rIns="0" bIns="0">
              <a:spAutoFit/>
            </a:bodyPr>
            <a:lstStyle/>
            <a:p>
              <a:pPr eaLnBrk="0" hangingPunct="0"/>
              <a:r>
                <a:rPr lang="fr-FR" sz="1800" b="1">
                  <a:solidFill>
                    <a:srgbClr val="FFAD3E"/>
                  </a:solidFill>
                  <a:latin typeface="Comic Sans MS" pitchFamily="66" charset="0"/>
                </a:rPr>
                <a:t>Total time: 20 ms</a:t>
              </a:r>
              <a:endParaRPr lang="fr-FR" b="1">
                <a:solidFill>
                  <a:srgbClr val="FFAD3E"/>
                </a:solidFill>
                <a:latin typeface="Comic Sans MS" pitchFamily="66" charset="0"/>
              </a:endParaRPr>
            </a:p>
          </p:txBody>
        </p:sp>
        <p:pic>
          <p:nvPicPr>
            <p:cNvPr id="333" name="Shape" descr="Macintosh HD:Users:jacquessouquet:Desktop:JPM 2010 SuperSonic Imagine:pushsingle_L7-41push2007.avi">
              <a:hlinkClick r:id="" action="ppaction://media"/>
            </p:cNvPr>
            <p:cNvPicPr>
              <a:picLocks noChangeAspect="1" noChangeArrowheads="1"/>
            </p:cNvPicPr>
            <p:nvPr>
              <a:videoFile r:link="rId1"/>
            </p:nvPr>
          </p:nvPicPr>
          <p:blipFill>
            <a:blip r:embed="rId5"/>
            <a:srcRect/>
            <a:stretch>
              <a:fillRect/>
            </a:stretch>
          </p:blipFill>
          <p:spPr bwMode="auto">
            <a:xfrm>
              <a:off x="7940676" y="3787775"/>
              <a:ext cx="2284413" cy="1785938"/>
            </a:xfrm>
            <a:prstGeom prst="rect">
              <a:avLst/>
            </a:prstGeom>
            <a:noFill/>
            <a:ln w="9525">
              <a:noFill/>
              <a:miter lim="800000"/>
              <a:headEnd/>
              <a:tailEnd/>
            </a:ln>
          </p:spPr>
        </p:pic>
        <p:sp>
          <p:nvSpPr>
            <p:cNvPr id="26636" name="TextBox 336"/>
            <p:cNvSpPr txBox="1">
              <a:spLocks noChangeArrowheads="1"/>
            </p:cNvSpPr>
            <p:nvPr/>
          </p:nvSpPr>
          <p:spPr bwMode="auto">
            <a:xfrm>
              <a:off x="5534026" y="5359400"/>
              <a:ext cx="2206625" cy="400050"/>
            </a:xfrm>
            <a:prstGeom prst="rect">
              <a:avLst/>
            </a:prstGeom>
            <a:noFill/>
            <a:ln w="9525">
              <a:noFill/>
              <a:miter lim="800000"/>
              <a:headEnd/>
              <a:tailEnd/>
            </a:ln>
          </p:spPr>
          <p:txBody>
            <a:bodyPr wrap="none">
              <a:spAutoFit/>
            </a:bodyPr>
            <a:lstStyle/>
            <a:p>
              <a:pPr eaLnBrk="0" hangingPunct="0"/>
              <a:r>
                <a:rPr lang="en-GB" sz="2000" b="1" baseline="-25000">
                  <a:solidFill>
                    <a:srgbClr val="68676C"/>
                  </a:solidFill>
                  <a:latin typeface="Comic Sans MS" pitchFamily="66" charset="0"/>
                  <a:ea typeface="ヒラギノ角ゴ Pro W3"/>
                  <a:cs typeface="ヒラギノ角ゴ Pro W3"/>
                </a:rPr>
                <a:t>MultiWave™ Interaction</a:t>
              </a:r>
              <a:endParaRPr lang="en-US" sz="2000" b="1">
                <a:solidFill>
                  <a:srgbClr val="4D4D4D"/>
                </a:solidFill>
                <a:latin typeface="Comic Sans MS" pitchFamily="66" charset="0"/>
                <a:ea typeface="ヒラギノ角ゴ Pro W3"/>
                <a:cs typeface="ヒラギノ角ゴ Pro W3"/>
              </a:endParaRPr>
            </a:p>
          </p:txBody>
        </p:sp>
        <p:grpSp>
          <p:nvGrpSpPr>
            <p:cNvPr id="26637" name="Groupe 98"/>
            <p:cNvGrpSpPr>
              <a:grpSpLocks/>
            </p:cNvGrpSpPr>
            <p:nvPr/>
          </p:nvGrpSpPr>
          <p:grpSpPr bwMode="auto">
            <a:xfrm>
              <a:off x="5397501" y="3941763"/>
              <a:ext cx="1539875" cy="366712"/>
              <a:chOff x="3873276" y="3695015"/>
              <a:chExt cx="1539490" cy="366584"/>
            </a:xfrm>
          </p:grpSpPr>
          <p:cxnSp>
            <p:nvCxnSpPr>
              <p:cNvPr id="26638" name="Straight Connector 335"/>
              <p:cNvCxnSpPr>
                <a:cxnSpLocks noChangeShapeType="1"/>
              </p:cNvCxnSpPr>
              <p:nvPr/>
            </p:nvCxnSpPr>
            <p:spPr bwMode="auto">
              <a:xfrm flipV="1">
                <a:off x="3874886" y="3695015"/>
                <a:ext cx="1537880" cy="1460"/>
              </a:xfrm>
              <a:prstGeom prst="line">
                <a:avLst/>
              </a:prstGeom>
              <a:noFill/>
              <a:ln w="0">
                <a:solidFill>
                  <a:schemeClr val="bg1"/>
                </a:solidFill>
                <a:round/>
                <a:headEnd/>
                <a:tailEnd/>
              </a:ln>
            </p:spPr>
          </p:cxnSp>
          <p:cxnSp>
            <p:nvCxnSpPr>
              <p:cNvPr id="26639" name="Straight Connector 337"/>
              <p:cNvCxnSpPr>
                <a:cxnSpLocks noChangeShapeType="1"/>
              </p:cNvCxnSpPr>
              <p:nvPr/>
            </p:nvCxnSpPr>
            <p:spPr bwMode="auto">
              <a:xfrm>
                <a:off x="3873276" y="3875862"/>
                <a:ext cx="1514184" cy="1587"/>
              </a:xfrm>
              <a:prstGeom prst="line">
                <a:avLst/>
              </a:prstGeom>
              <a:noFill/>
              <a:ln w="0">
                <a:solidFill>
                  <a:schemeClr val="bg1"/>
                </a:solidFill>
                <a:round/>
                <a:headEnd/>
                <a:tailEnd/>
              </a:ln>
            </p:spPr>
          </p:cxnSp>
          <p:cxnSp>
            <p:nvCxnSpPr>
              <p:cNvPr id="26640" name="Straight Connector 338"/>
              <p:cNvCxnSpPr>
                <a:cxnSpLocks noChangeShapeType="1"/>
              </p:cNvCxnSpPr>
              <p:nvPr/>
            </p:nvCxnSpPr>
            <p:spPr bwMode="auto">
              <a:xfrm>
                <a:off x="3873276" y="4055580"/>
                <a:ext cx="1514184" cy="6019"/>
              </a:xfrm>
              <a:prstGeom prst="line">
                <a:avLst/>
              </a:prstGeom>
              <a:noFill/>
              <a:ln w="0">
                <a:solidFill>
                  <a:schemeClr val="bg1"/>
                </a:solidFill>
                <a:round/>
                <a:headEnd/>
                <a:tailEnd/>
              </a:ln>
            </p:spPr>
          </p:cxnSp>
        </p:gr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8" fill="hold" display="0">
                  <p:stCondLst>
                    <p:cond delay="indefinite"/>
                  </p:stCondLst>
                  <p:endCondLst>
                    <p:cond evt="onNext" delay="0">
                      <p:tgtEl>
                        <p:sldTgt/>
                      </p:tgtEl>
                    </p:cond>
                    <p:cond evt="onPrev" delay="0">
                      <p:tgtEl>
                        <p:sldTgt/>
                      </p:tgtEl>
                    </p:cond>
                  </p:endCondLst>
                </p:cTn>
                <p:tgtEl>
                  <p:spTgt spid="33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685925" y="411163"/>
            <a:ext cx="8805863"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US elastography</a:t>
            </a: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Performing</a:t>
            </a: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acquisition</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4" name="Rectangle 5"/>
          <p:cNvSpPr>
            <a:spLocks noChangeArrowheads="1"/>
          </p:cNvSpPr>
          <p:nvPr/>
        </p:nvSpPr>
        <p:spPr bwMode="auto">
          <a:xfrm>
            <a:off x="1841500" y="1812925"/>
            <a:ext cx="8494713" cy="4103688"/>
          </a:xfrm>
          <a:prstGeom prst="rect">
            <a:avLst/>
          </a:prstGeom>
          <a:noFill/>
          <a:ln>
            <a:noFill/>
          </a:ln>
          <a:effectLst/>
          <a:extLst/>
        </p:spPr>
        <p:txBody>
          <a:bodyPr lIns="93662" tIns="46037" rIns="93662" bIns="46037"/>
          <a:lstStyle/>
          <a:p>
            <a:pPr defTabSz="917575" eaLnBrk="0" hangingPunct="0">
              <a:lnSpc>
                <a:spcPct val="110000"/>
              </a:lnSpc>
              <a:spcBef>
                <a:spcPts val="1200"/>
              </a:spcBef>
              <a:tabLst>
                <a:tab pos="36195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B-mode examination </a:t>
            </a:r>
            <a:r>
              <a:rPr lang="en-US" sz="22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kidneys+bladder</a:t>
            </a: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16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(post voiding bladder volume)</a:t>
            </a:r>
            <a:endPar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10000"/>
              </a:lnSpc>
              <a:spcBef>
                <a:spcPts val="1200"/>
              </a:spcBef>
              <a:tabLst>
                <a:tab pos="36195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Prostate TRUS B-mode and CDUS (transverse &amp; sagittal): </a:t>
            </a:r>
            <a:b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left decubitus, prostate volume = image projected on screen/wall</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suspicious areas (hypoechogenic,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hypervascular</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prostate capsule, seminal vesicles</a:t>
            </a:r>
          </a:p>
          <a:p>
            <a:pPr defTabSz="917575" eaLnBrk="0" hangingPunct="0">
              <a:lnSpc>
                <a:spcPct val="110000"/>
              </a:lnSpc>
              <a:spcBef>
                <a:spcPts val="1200"/>
              </a:spcBef>
              <a:tabLst>
                <a:tab pos="36195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Strain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just press elastography button</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smooth compression – decompression cycles avoiding slippage 			artifacts (32%?)</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suspicious lesion: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hypoechogenic</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increased stiffness (blue)</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store digital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cineloop</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for review</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576388" y="490538"/>
            <a:ext cx="4789487"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2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US ELASTOGRAPHY</a:t>
            </a: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000"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Performing</a:t>
            </a:r>
            <a:r>
              <a:rPr lang="fr-FR" altLang="fr-FR" sz="20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acquisition</a:t>
            </a:r>
            <a:endParaRPr lang="fr-FR" altLang="fr-FR" i="1" dirty="0">
              <a:solidFill>
                <a:srgbClr val="FFFFFF"/>
              </a:solidFill>
              <a:latin typeface="Calibri" panose="020F0502020204030204" pitchFamily="34" charset="0"/>
              <a:cs typeface="Calibri" panose="020F0502020204030204" pitchFamily="34" charset="0"/>
            </a:endParaRPr>
          </a:p>
        </p:txBody>
      </p:sp>
      <p:sp>
        <p:nvSpPr>
          <p:cNvPr id="8" name="Rectangle 5"/>
          <p:cNvSpPr>
            <a:spLocks noChangeArrowheads="1"/>
          </p:cNvSpPr>
          <p:nvPr/>
        </p:nvSpPr>
        <p:spPr bwMode="auto">
          <a:xfrm>
            <a:off x="908050" y="1433513"/>
            <a:ext cx="6116638" cy="3522662"/>
          </a:xfrm>
          <a:prstGeom prst="rect">
            <a:avLst/>
          </a:prstGeom>
          <a:noFill/>
          <a:ln>
            <a:noFill/>
          </a:ln>
          <a:effectLst/>
          <a:extLst/>
        </p:spPr>
        <p:txBody>
          <a:bodyPr lIns="93662" tIns="46037" rIns="93662" bIns="46037"/>
          <a:lstStyle/>
          <a:p>
            <a:pPr defTabSz="917575" eaLnBrk="0" hangingPunct="0">
              <a:lnSpc>
                <a:spcPct val="130000"/>
              </a:lnSpc>
              <a:spcBef>
                <a:spcPts val="1200"/>
              </a:spcBef>
              <a:tabLst>
                <a:tab pos="266700" algn="l"/>
                <a:tab pos="533400" algn="l"/>
                <a:tab pos="322580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SWE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latin typeface="Calibri" panose="020F0502020204030204" pitchFamily="34" charset="0"/>
                <a:cs typeface="Calibri" panose="020F0502020204030204" pitchFamily="34" charset="0"/>
              </a:rPr>
              <a:t> in the appropriate preset and “PEN” option, scale 70-90 </a:t>
            </a:r>
            <a:r>
              <a:rPr lang="en-US" sz="2000" b="1" dirty="0" err="1">
                <a:solidFill>
                  <a:srgbClr val="FFFFFF"/>
                </a:solidFill>
                <a:latin typeface="Calibri" panose="020F0502020204030204" pitchFamily="34" charset="0"/>
                <a:cs typeface="Calibri" panose="020F0502020204030204" pitchFamily="34" charset="0"/>
              </a:rPr>
              <a:t>kPa</a:t>
            </a:r>
            <a:r>
              <a:rPr lang="en-US" sz="2000" b="1" dirty="0">
                <a:solidFill>
                  <a:srgbClr val="FFFFFF"/>
                </a:solidFill>
                <a:latin typeface="Calibri" panose="020F0502020204030204" pitchFamily="34" charset="0"/>
                <a:cs typeface="Calibri" panose="020F0502020204030204" pitchFamily="34" charset="0"/>
              </a:rPr>
              <a:t>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set the ROI to cover half of the gland (transverse)</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avoid any pressure on the probe</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wait until stabilization of signals (3 sec)</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scan entire half prostate from base to apex</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suspicious lesion: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hypoechogenic</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increased stiffness (red) </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calculation of elasticity in ROI (mean, SD, min, max) and ratio</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store digital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cineloop</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for review (up to 5 min)</a:t>
            </a:r>
          </a:p>
          <a:p>
            <a:pPr defTabSz="917575" eaLnBrk="0" hangingPunct="0">
              <a:lnSpc>
                <a:spcPct val="130000"/>
              </a:lnSpc>
              <a:spcBef>
                <a:spcPts val="1200"/>
              </a:spcBef>
              <a:tabLst>
                <a:tab pos="266700" algn="l"/>
                <a:tab pos="533400" algn="l"/>
                <a:tab pos="3225800" algn="l"/>
              </a:tabLst>
              <a:defRPr/>
            </a:pPr>
            <a:r>
              <a:rPr lang="en-US" sz="2000" b="1" dirty="0">
                <a:solidFill>
                  <a:srgbClr val="FFFFFF"/>
                </a:solidFill>
                <a:latin typeface="Calibri" panose="020F0502020204030204" pitchFamily="34" charset="0"/>
                <a:cs typeface="Calibri" panose="020F0502020204030204" pitchFamily="34" charset="0"/>
              </a:rPr>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a:t>
            </a:r>
          </a:p>
        </p:txBody>
      </p:sp>
      <p:pic>
        <p:nvPicPr>
          <p:cNvPr id="28675" name="Picture 1"/>
          <p:cNvPicPr>
            <a:picLocks noChangeAspect="1"/>
          </p:cNvPicPr>
          <p:nvPr/>
        </p:nvPicPr>
        <p:blipFill>
          <a:blip r:embed="rId2"/>
          <a:srcRect/>
          <a:stretch>
            <a:fillRect/>
          </a:stretch>
        </p:blipFill>
        <p:spPr bwMode="auto">
          <a:xfrm>
            <a:off x="7113588" y="776288"/>
            <a:ext cx="4386262" cy="3290887"/>
          </a:xfrm>
          <a:prstGeom prst="rect">
            <a:avLst/>
          </a:prstGeom>
          <a:noFill/>
          <a:ln w="9525">
            <a:noFill/>
            <a:miter lim="800000"/>
            <a:headEnd/>
            <a:tailEnd/>
          </a:ln>
        </p:spPr>
      </p:pic>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703638" y="487363"/>
            <a:ext cx="4789487"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Normal pattern</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1985963" y="1522413"/>
            <a:ext cx="8224837" cy="1370012"/>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266700" algn="l"/>
                <a:tab pos="533400" algn="l"/>
                <a:tab pos="322580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Strain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latin typeface="Calibri" panose="020F0502020204030204" pitchFamily="34" charset="0"/>
                <a:cs typeface="Calibri" panose="020F0502020204030204" pitchFamily="34" charset="0"/>
              </a:rPr>
              <a:t> PZ: homogeneous encoding with green and red colors (soft)</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TZ: heterogeneous pattern with development of BPH</a:t>
            </a:r>
          </a:p>
          <a:p>
            <a:pPr defTabSz="917575" eaLnBrk="0" hangingPunct="0">
              <a:lnSpc>
                <a:spcPct val="120000"/>
              </a:lnSpc>
              <a:spcBef>
                <a:spcPts val="1200"/>
              </a:spcBef>
              <a:tabLst>
                <a:tab pos="266700" algn="l"/>
                <a:tab pos="533400" algn="l"/>
                <a:tab pos="3225800" algn="l"/>
              </a:tabLst>
              <a:defRPr/>
            </a:pP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ts val="1200"/>
              </a:spcBef>
              <a:tabLst>
                <a:tab pos="266700" algn="l"/>
                <a:tab pos="533400" algn="l"/>
                <a:tab pos="3225800" algn="l"/>
              </a:tabLst>
              <a:defRPr/>
            </a:pPr>
            <a:r>
              <a:rPr lang="en-US" sz="2000" b="1" dirty="0">
                <a:solidFill>
                  <a:srgbClr val="FFFFFF"/>
                </a:solidFill>
                <a:latin typeface="Calibri" panose="020F0502020204030204" pitchFamily="34" charset="0"/>
                <a:cs typeface="Calibri" panose="020F0502020204030204" pitchFamily="34" charset="0"/>
              </a:rPr>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a:t>
            </a:r>
          </a:p>
        </p:txBody>
      </p:sp>
      <p:grpSp>
        <p:nvGrpSpPr>
          <p:cNvPr id="29699" name="Group 6"/>
          <p:cNvGrpSpPr>
            <a:grpSpLocks/>
          </p:cNvGrpSpPr>
          <p:nvPr/>
        </p:nvGrpSpPr>
        <p:grpSpPr bwMode="auto">
          <a:xfrm>
            <a:off x="1560513" y="2892425"/>
            <a:ext cx="8380412" cy="3600450"/>
            <a:chOff x="1723915" y="3151162"/>
            <a:chExt cx="7872525" cy="3381376"/>
          </a:xfrm>
        </p:grpSpPr>
        <p:pic>
          <p:nvPicPr>
            <p:cNvPr id="29700" name="Picture 1"/>
            <p:cNvPicPr>
              <a:picLocks noChangeAspect="1"/>
            </p:cNvPicPr>
            <p:nvPr/>
          </p:nvPicPr>
          <p:blipFill>
            <a:blip r:embed="rId2"/>
            <a:srcRect/>
            <a:stretch>
              <a:fillRect/>
            </a:stretch>
          </p:blipFill>
          <p:spPr bwMode="auto">
            <a:xfrm>
              <a:off x="1723915" y="3151163"/>
              <a:ext cx="4152900" cy="3381375"/>
            </a:xfrm>
            <a:prstGeom prst="rect">
              <a:avLst/>
            </a:prstGeom>
            <a:noFill/>
            <a:ln w="9525">
              <a:noFill/>
              <a:miter lim="800000"/>
              <a:headEnd/>
              <a:tailEnd/>
            </a:ln>
          </p:spPr>
        </p:pic>
        <p:pic>
          <p:nvPicPr>
            <p:cNvPr id="29701" name="Picture 2"/>
            <p:cNvPicPr>
              <a:picLocks noChangeAspect="1"/>
            </p:cNvPicPr>
            <p:nvPr/>
          </p:nvPicPr>
          <p:blipFill>
            <a:blip r:embed="rId3"/>
            <a:srcRect/>
            <a:stretch>
              <a:fillRect/>
            </a:stretch>
          </p:blipFill>
          <p:spPr bwMode="auto">
            <a:xfrm>
              <a:off x="5986465" y="3151162"/>
              <a:ext cx="3609975" cy="3381375"/>
            </a:xfrm>
            <a:prstGeom prst="rect">
              <a:avLst/>
            </a:prstGeom>
            <a:noFill/>
            <a:ln w="9525">
              <a:noFill/>
              <a:miter lim="800000"/>
              <a:headEnd/>
              <a:tailEnd/>
            </a:ln>
          </p:spPr>
        </p:pic>
      </p:gr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984375" y="774700"/>
            <a:ext cx="4557713"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2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0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Normal pattern</a:t>
            </a:r>
            <a:endParaRPr lang="fr-FR" altLang="fr-FR" i="1" dirty="0">
              <a:solidFill>
                <a:srgbClr val="FFFFFF"/>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1984375" y="2184400"/>
            <a:ext cx="4557713" cy="3902075"/>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266700" algn="l"/>
                <a:tab pos="533400" algn="l"/>
                <a:tab pos="322580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SWE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latin typeface="Calibri" panose="020F0502020204030204" pitchFamily="34" charset="0"/>
                <a:cs typeface="Calibri" panose="020F0502020204030204" pitchFamily="34" charset="0"/>
              </a:rPr>
              <a:t> PZ: homogeneous encoding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with blue and green colors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(soft tissue)</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TZ: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before BPH: PZ, CZ &amp; ZC soft</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with elasticity&lt; 30 </a:t>
            </a:r>
            <a:r>
              <a:rPr lang="en-US" sz="2000" b="1" dirty="0" err="1">
                <a:solidFill>
                  <a:srgbClr val="FFFFFF"/>
                </a:solidFill>
                <a:latin typeface="Calibri" panose="020F0502020204030204" pitchFamily="34" charset="0"/>
                <a:cs typeface="Calibri" panose="020F0502020204030204" pitchFamily="34" charset="0"/>
              </a:rPr>
              <a:t>kPa</a:t>
            </a:r>
            <a:r>
              <a:rPr lang="en-US" sz="2000" b="1" dirty="0">
                <a:solidFill>
                  <a:srgbClr val="FFFFFF"/>
                </a:solidFill>
                <a:latin typeface="Calibri" panose="020F0502020204030204" pitchFamily="34" charset="0"/>
                <a:cs typeface="Calibri" panose="020F0502020204030204" pitchFamily="34" charset="0"/>
              </a:rPr>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with BPH: CZ &amp; TZ heterogeneous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pattern 30 – 180 </a:t>
            </a:r>
            <a:r>
              <a:rPr lang="en-US" sz="2000" b="1" dirty="0" err="1">
                <a:solidFill>
                  <a:srgbClr val="FFFFFF"/>
                </a:solidFill>
                <a:latin typeface="Calibri" panose="020F0502020204030204" pitchFamily="34" charset="0"/>
                <a:cs typeface="Calibri" panose="020F0502020204030204" pitchFamily="34" charset="0"/>
              </a:rPr>
              <a:t>kPa</a:t>
            </a:r>
            <a:endParaRPr lang="en-US" sz="2000" b="1" dirty="0">
              <a:solidFill>
                <a:srgbClr val="FFFFFF"/>
              </a:solidFill>
              <a:latin typeface="Calibri" panose="020F0502020204030204" pitchFamily="34" charset="0"/>
              <a:cs typeface="Calibri" panose="020F0502020204030204" pitchFamily="34" charset="0"/>
            </a:endParaRPr>
          </a:p>
          <a:p>
            <a:pPr defTabSz="917575" eaLnBrk="0" hangingPunct="0">
              <a:lnSpc>
                <a:spcPct val="120000"/>
              </a:lnSpc>
              <a:spcBef>
                <a:spcPts val="1200"/>
              </a:spcBef>
              <a:tabLst>
                <a:tab pos="266700" algn="l"/>
                <a:tab pos="533400" algn="l"/>
                <a:tab pos="3225800" algn="l"/>
              </a:tabLst>
              <a:defRPr/>
            </a:pPr>
            <a:r>
              <a:rPr lang="en-US" sz="2000" b="1" dirty="0">
                <a:solidFill>
                  <a:srgbClr val="FFFFFF"/>
                </a:solidFill>
                <a:latin typeface="Calibri" panose="020F0502020204030204" pitchFamily="34" charset="0"/>
                <a:cs typeface="Calibri" panose="020F0502020204030204" pitchFamily="34" charset="0"/>
              </a:rPr>
              <a:t>Calcifications =&gt; stiff area</a:t>
            </a: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ts val="1200"/>
              </a:spcBef>
              <a:tabLst>
                <a:tab pos="266700" algn="l"/>
                <a:tab pos="533400" algn="l"/>
                <a:tab pos="3225800" algn="l"/>
              </a:tabLst>
              <a:defRPr/>
            </a:pPr>
            <a:r>
              <a:rPr lang="en-US" sz="2000" b="1" dirty="0">
                <a:solidFill>
                  <a:srgbClr val="FFFFFF"/>
                </a:solidFill>
                <a:latin typeface="Calibri" panose="020F0502020204030204" pitchFamily="34" charset="0"/>
                <a:cs typeface="Calibri" panose="020F0502020204030204" pitchFamily="34" charset="0"/>
              </a:rPr>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a:t>
            </a:r>
          </a:p>
        </p:txBody>
      </p:sp>
      <p:pic>
        <p:nvPicPr>
          <p:cNvPr id="30723" name="Picture 2"/>
          <p:cNvPicPr>
            <a:picLocks noChangeAspect="1"/>
          </p:cNvPicPr>
          <p:nvPr/>
        </p:nvPicPr>
        <p:blipFill>
          <a:blip r:embed="rId2"/>
          <a:srcRect/>
          <a:stretch>
            <a:fillRect/>
          </a:stretch>
        </p:blipFill>
        <p:spPr bwMode="auto">
          <a:xfrm>
            <a:off x="6823075" y="130175"/>
            <a:ext cx="3584575" cy="4743450"/>
          </a:xfrm>
          <a:prstGeom prst="rect">
            <a:avLst/>
          </a:prstGeom>
          <a:noFill/>
          <a:ln w="9525">
            <a:noFill/>
            <a:miter lim="800000"/>
            <a:headEnd/>
            <a:tailEnd/>
          </a:ln>
        </p:spPr>
      </p:pic>
      <p:pic>
        <p:nvPicPr>
          <p:cNvPr id="30724" name="Picture 5"/>
          <p:cNvPicPr>
            <a:picLocks noChangeAspect="1"/>
          </p:cNvPicPr>
          <p:nvPr/>
        </p:nvPicPr>
        <p:blipFill>
          <a:blip r:embed="rId3"/>
          <a:srcRect/>
          <a:stretch>
            <a:fillRect/>
          </a:stretch>
        </p:blipFill>
        <p:spPr bwMode="auto">
          <a:xfrm>
            <a:off x="6542088" y="5006975"/>
            <a:ext cx="4114800" cy="1571625"/>
          </a:xfrm>
          <a:prstGeom prst="rect">
            <a:avLst/>
          </a:prstGeom>
          <a:noFill/>
          <a:ln w="9525">
            <a:noFill/>
            <a:miter lim="800000"/>
            <a:headEnd/>
            <a:tailEnd/>
          </a:ln>
        </p:spPr>
      </p:pic>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984375" y="774700"/>
            <a:ext cx="3989388"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2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0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Transition zone</a:t>
            </a:r>
            <a:endParaRPr lang="fr-FR" altLang="fr-FR" i="1" dirty="0">
              <a:solidFill>
                <a:srgbClr val="FFFFFF"/>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1984375" y="2184400"/>
            <a:ext cx="4557713" cy="3902075"/>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266700" algn="l"/>
                <a:tab pos="533400" algn="l"/>
                <a:tab pos="322580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SWE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latin typeface="Calibri" panose="020F0502020204030204" pitchFamily="34" charset="0"/>
                <a:cs typeface="Calibri" panose="020F0502020204030204" pitchFamily="34" charset="0"/>
              </a:rPr>
              <a:t> PZ: homogeneous encoding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with blue and green colors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(soft tissue)</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TZ: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before BPH: PZ, CZ &amp; ZC soft</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with elasticity&lt; 30 </a:t>
            </a:r>
            <a:r>
              <a:rPr lang="en-US" sz="2000" b="1" dirty="0" err="1">
                <a:solidFill>
                  <a:srgbClr val="FFFFFF"/>
                </a:solidFill>
                <a:latin typeface="Calibri" panose="020F0502020204030204" pitchFamily="34" charset="0"/>
                <a:cs typeface="Calibri" panose="020F0502020204030204" pitchFamily="34" charset="0"/>
              </a:rPr>
              <a:t>kPa</a:t>
            </a:r>
            <a:r>
              <a:rPr lang="en-US" sz="2000" b="1" dirty="0">
                <a:solidFill>
                  <a:srgbClr val="FFFFFF"/>
                </a:solidFill>
                <a:latin typeface="Calibri" panose="020F0502020204030204" pitchFamily="34" charset="0"/>
                <a:cs typeface="Calibri" panose="020F0502020204030204" pitchFamily="34" charset="0"/>
              </a:rPr>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with BPH: CZ &amp; TZ heterogeneous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pattern 30 – 180 </a:t>
            </a:r>
            <a:r>
              <a:rPr lang="en-US" sz="2000" b="1" dirty="0" err="1">
                <a:solidFill>
                  <a:srgbClr val="FFFFFF"/>
                </a:solidFill>
                <a:latin typeface="Calibri" panose="020F0502020204030204" pitchFamily="34" charset="0"/>
                <a:cs typeface="Calibri" panose="020F0502020204030204" pitchFamily="34" charset="0"/>
              </a:rPr>
              <a:t>kPa</a:t>
            </a:r>
            <a:endParaRPr lang="en-US" sz="2000" b="1" dirty="0">
              <a:solidFill>
                <a:srgbClr val="FFFFFF"/>
              </a:solidFill>
              <a:latin typeface="Calibri" panose="020F0502020204030204" pitchFamily="34" charset="0"/>
              <a:cs typeface="Calibri" panose="020F0502020204030204" pitchFamily="34" charset="0"/>
            </a:endParaRPr>
          </a:p>
          <a:p>
            <a:pPr defTabSz="917575" eaLnBrk="0" hangingPunct="0">
              <a:lnSpc>
                <a:spcPct val="120000"/>
              </a:lnSpc>
              <a:spcBef>
                <a:spcPts val="1200"/>
              </a:spcBef>
              <a:tabLst>
                <a:tab pos="266700" algn="l"/>
                <a:tab pos="533400" algn="l"/>
                <a:tab pos="3225800" algn="l"/>
              </a:tabLst>
              <a:defRPr/>
            </a:pPr>
            <a:r>
              <a:rPr lang="en-US" sz="2000" b="1" dirty="0">
                <a:solidFill>
                  <a:srgbClr val="FFFFFF"/>
                </a:solidFill>
                <a:latin typeface="Calibri" panose="020F0502020204030204" pitchFamily="34" charset="0"/>
                <a:cs typeface="Calibri" panose="020F0502020204030204" pitchFamily="34" charset="0"/>
              </a:rPr>
              <a:t>Calcifications =&gt; stiff area</a:t>
            </a: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ts val="1200"/>
              </a:spcBef>
              <a:tabLst>
                <a:tab pos="266700" algn="l"/>
                <a:tab pos="533400" algn="l"/>
                <a:tab pos="3225800" algn="l"/>
              </a:tabLst>
              <a:defRPr/>
            </a:pPr>
            <a:r>
              <a:rPr lang="en-US" sz="2000" b="1" dirty="0">
                <a:solidFill>
                  <a:srgbClr val="FFFFFF"/>
                </a:solidFill>
                <a:latin typeface="Calibri" panose="020F0502020204030204" pitchFamily="34" charset="0"/>
                <a:cs typeface="Calibri" panose="020F0502020204030204" pitchFamily="34" charset="0"/>
              </a:rPr>
              <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a:t>
            </a:r>
          </a:p>
        </p:txBody>
      </p:sp>
      <p:pic>
        <p:nvPicPr>
          <p:cNvPr id="31747" name="Picture 1"/>
          <p:cNvPicPr>
            <a:picLocks noChangeAspect="1"/>
          </p:cNvPicPr>
          <p:nvPr/>
        </p:nvPicPr>
        <p:blipFill>
          <a:blip r:embed="rId2"/>
          <a:srcRect/>
          <a:stretch>
            <a:fillRect/>
          </a:stretch>
        </p:blipFill>
        <p:spPr bwMode="auto">
          <a:xfrm>
            <a:off x="8582025" y="2281238"/>
            <a:ext cx="2962275" cy="4124325"/>
          </a:xfrm>
          <a:prstGeom prst="rect">
            <a:avLst/>
          </a:prstGeom>
          <a:noFill/>
          <a:ln w="9525">
            <a:noFill/>
            <a:miter lim="800000"/>
            <a:headEnd/>
            <a:tailEnd/>
          </a:ln>
        </p:spPr>
      </p:pic>
      <p:pic>
        <p:nvPicPr>
          <p:cNvPr id="31748" name="Picture 2"/>
          <p:cNvPicPr>
            <a:picLocks noChangeAspect="1"/>
          </p:cNvPicPr>
          <p:nvPr/>
        </p:nvPicPr>
        <p:blipFill>
          <a:blip r:embed="rId3"/>
          <a:srcRect/>
          <a:stretch>
            <a:fillRect/>
          </a:stretch>
        </p:blipFill>
        <p:spPr bwMode="auto">
          <a:xfrm>
            <a:off x="5973763" y="212725"/>
            <a:ext cx="2447925" cy="3409950"/>
          </a:xfrm>
          <a:prstGeom prst="rect">
            <a:avLst/>
          </a:prstGeom>
          <a:noFill/>
          <a:ln w="9525">
            <a:noFill/>
            <a:miter lim="800000"/>
            <a:headEnd/>
            <a:tailEnd/>
          </a:ln>
        </p:spPr>
      </p:pic>
      <p:pic>
        <p:nvPicPr>
          <p:cNvPr id="31749" name="Picture 10"/>
          <p:cNvPicPr>
            <a:picLocks noChangeAspect="1"/>
          </p:cNvPicPr>
          <p:nvPr/>
        </p:nvPicPr>
        <p:blipFill>
          <a:blip r:embed="rId4"/>
          <a:srcRect/>
          <a:stretch>
            <a:fillRect/>
          </a:stretch>
        </p:blipFill>
        <p:spPr bwMode="auto">
          <a:xfrm>
            <a:off x="8582025" y="212725"/>
            <a:ext cx="2171700" cy="1933575"/>
          </a:xfrm>
          <a:prstGeom prst="rect">
            <a:avLst/>
          </a:prstGeom>
          <a:noFill/>
          <a:ln w="9525">
            <a:noFill/>
            <a:miter lim="800000"/>
            <a:headEnd/>
            <a:tailEnd/>
          </a:ln>
        </p:spPr>
      </p:pic>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089275" y="508000"/>
            <a:ext cx="6013450"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b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0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BENIGN NODULE IN PZ (PROSTATITIS)</a:t>
            </a:r>
            <a:endParaRPr lang="fr-FR" altLang="fr-FR" i="1" dirty="0">
              <a:solidFill>
                <a:srgbClr val="FFFFFF"/>
              </a:solidFill>
              <a:latin typeface="Calibri" panose="020F0502020204030204" pitchFamily="34" charset="0"/>
              <a:cs typeface="Calibri" panose="020F0502020204030204" pitchFamily="34" charset="0"/>
            </a:endParaRPr>
          </a:p>
        </p:txBody>
      </p:sp>
      <p:pic>
        <p:nvPicPr>
          <p:cNvPr id="32770" name="Image 2"/>
          <p:cNvPicPr>
            <a:picLocks noChangeAspect="1"/>
          </p:cNvPicPr>
          <p:nvPr/>
        </p:nvPicPr>
        <p:blipFill>
          <a:blip r:embed="rId2"/>
          <a:srcRect l="83113" t="9862" b="51440"/>
          <a:stretch>
            <a:fillRect/>
          </a:stretch>
        </p:blipFill>
        <p:spPr bwMode="auto">
          <a:xfrm>
            <a:off x="3302000" y="4497388"/>
            <a:ext cx="1033463" cy="1776412"/>
          </a:xfrm>
          <a:prstGeom prst="rect">
            <a:avLst/>
          </a:prstGeom>
          <a:noFill/>
          <a:ln w="9525">
            <a:solidFill>
              <a:schemeClr val="tx1"/>
            </a:solidFill>
            <a:miter lim="800000"/>
            <a:headEnd/>
            <a:tailEnd/>
          </a:ln>
        </p:spPr>
      </p:pic>
      <p:pic>
        <p:nvPicPr>
          <p:cNvPr id="32771" name="Picture 1"/>
          <p:cNvPicPr>
            <a:picLocks noChangeAspect="1"/>
          </p:cNvPicPr>
          <p:nvPr/>
        </p:nvPicPr>
        <p:blipFill>
          <a:blip r:embed="rId3"/>
          <a:srcRect/>
          <a:stretch>
            <a:fillRect/>
          </a:stretch>
        </p:blipFill>
        <p:spPr bwMode="auto">
          <a:xfrm>
            <a:off x="688975" y="1651000"/>
            <a:ext cx="3646488" cy="2738438"/>
          </a:xfrm>
          <a:prstGeom prst="rect">
            <a:avLst/>
          </a:prstGeom>
          <a:noFill/>
          <a:ln w="9525">
            <a:noFill/>
            <a:miter lim="800000"/>
            <a:headEnd/>
            <a:tailEnd/>
          </a:ln>
        </p:spPr>
      </p:pic>
      <p:pic>
        <p:nvPicPr>
          <p:cNvPr id="32772" name="Picture 2"/>
          <p:cNvPicPr>
            <a:picLocks noChangeAspect="1"/>
          </p:cNvPicPr>
          <p:nvPr/>
        </p:nvPicPr>
        <p:blipFill>
          <a:blip r:embed="rId4"/>
          <a:srcRect/>
          <a:stretch>
            <a:fillRect/>
          </a:stretch>
        </p:blipFill>
        <p:spPr bwMode="auto">
          <a:xfrm>
            <a:off x="703263" y="4497388"/>
            <a:ext cx="2514600" cy="1790700"/>
          </a:xfrm>
          <a:prstGeom prst="rect">
            <a:avLst/>
          </a:prstGeom>
          <a:noFill/>
          <a:ln w="9525">
            <a:noFill/>
            <a:miter lim="800000"/>
            <a:headEnd/>
            <a:tailEnd/>
          </a:ln>
        </p:spPr>
      </p:pic>
      <p:pic>
        <p:nvPicPr>
          <p:cNvPr id="32773" name="Picture 4"/>
          <p:cNvPicPr>
            <a:picLocks noChangeAspect="1"/>
          </p:cNvPicPr>
          <p:nvPr/>
        </p:nvPicPr>
        <p:blipFill>
          <a:blip r:embed="rId5"/>
          <a:srcRect/>
          <a:stretch>
            <a:fillRect/>
          </a:stretch>
        </p:blipFill>
        <p:spPr bwMode="auto">
          <a:xfrm>
            <a:off x="4413250" y="1658938"/>
            <a:ext cx="3519488" cy="4629150"/>
          </a:xfrm>
          <a:prstGeom prst="rect">
            <a:avLst/>
          </a:prstGeom>
          <a:noFill/>
          <a:ln w="9525">
            <a:noFill/>
            <a:miter lim="800000"/>
            <a:headEnd/>
            <a:tailEnd/>
          </a:ln>
        </p:spPr>
      </p:pic>
      <p:pic>
        <p:nvPicPr>
          <p:cNvPr id="32774" name="Picture 10"/>
          <p:cNvPicPr>
            <a:picLocks noChangeAspect="1"/>
          </p:cNvPicPr>
          <p:nvPr/>
        </p:nvPicPr>
        <p:blipFill>
          <a:blip r:embed="rId6"/>
          <a:srcRect/>
          <a:stretch>
            <a:fillRect/>
          </a:stretch>
        </p:blipFill>
        <p:spPr bwMode="auto">
          <a:xfrm>
            <a:off x="8010525" y="1658938"/>
            <a:ext cx="3549650" cy="4668837"/>
          </a:xfrm>
          <a:prstGeom prst="rect">
            <a:avLst/>
          </a:prstGeom>
          <a:noFill/>
          <a:ln w="9525">
            <a:noFill/>
            <a:miter lim="800000"/>
            <a:headEnd/>
            <a:tailEnd/>
          </a:ln>
        </p:spPr>
      </p:pic>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3703638" y="638175"/>
            <a:ext cx="4789487"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SE cancer pattern</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9" name="Rectangle 5"/>
          <p:cNvSpPr>
            <a:spLocks noChangeArrowheads="1"/>
          </p:cNvSpPr>
          <p:nvPr/>
        </p:nvSpPr>
        <p:spPr bwMode="auto">
          <a:xfrm>
            <a:off x="2141538" y="1781175"/>
            <a:ext cx="8154987" cy="1370013"/>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266700" algn="l"/>
                <a:tab pos="533400" algn="l"/>
                <a:tab pos="322580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Strain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latin typeface="Calibri" panose="020F0502020204030204" pitchFamily="34" charset="0"/>
                <a:cs typeface="Calibri" panose="020F0502020204030204" pitchFamily="34" charset="0"/>
              </a:rPr>
              <a:t> heterogeneous stiff area coded in blue</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with stable signals</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involving capsule and </a:t>
            </a:r>
            <a:r>
              <a:rPr lang="en-US" sz="2000" b="1" dirty="0" err="1">
                <a:solidFill>
                  <a:srgbClr val="FFFFFF"/>
                </a:solidFill>
                <a:latin typeface="Calibri" panose="020F0502020204030204" pitchFamily="34" charset="0"/>
                <a:cs typeface="Calibri" panose="020F0502020204030204" pitchFamily="34" charset="0"/>
              </a:rPr>
              <a:t>peri</a:t>
            </a:r>
            <a:r>
              <a:rPr lang="en-US" sz="2000" b="1" dirty="0">
                <a:solidFill>
                  <a:srgbClr val="FFFFFF"/>
                </a:solidFill>
                <a:latin typeface="Calibri" panose="020F0502020204030204" pitchFamily="34" charset="0"/>
                <a:cs typeface="Calibri" panose="020F0502020204030204" pitchFamily="34" charset="0"/>
              </a:rPr>
              <a:t> prostatic fat in case of extension</a:t>
            </a:r>
          </a:p>
        </p:txBody>
      </p:sp>
      <p:grpSp>
        <p:nvGrpSpPr>
          <p:cNvPr id="33795" name="Group 4"/>
          <p:cNvGrpSpPr>
            <a:grpSpLocks/>
          </p:cNvGrpSpPr>
          <p:nvPr/>
        </p:nvGrpSpPr>
        <p:grpSpPr bwMode="auto">
          <a:xfrm>
            <a:off x="730250" y="3495675"/>
            <a:ext cx="10594975" cy="2765425"/>
            <a:chOff x="1196620" y="3867215"/>
            <a:chExt cx="8905875" cy="2324100"/>
          </a:xfrm>
        </p:grpSpPr>
        <p:pic>
          <p:nvPicPr>
            <p:cNvPr id="33796" name="Picture 1"/>
            <p:cNvPicPr>
              <a:picLocks noChangeAspect="1"/>
            </p:cNvPicPr>
            <p:nvPr/>
          </p:nvPicPr>
          <p:blipFill>
            <a:blip r:embed="rId2"/>
            <a:srcRect/>
            <a:stretch>
              <a:fillRect/>
            </a:stretch>
          </p:blipFill>
          <p:spPr bwMode="auto">
            <a:xfrm>
              <a:off x="1196620" y="3867215"/>
              <a:ext cx="4333875" cy="2324100"/>
            </a:xfrm>
            <a:prstGeom prst="rect">
              <a:avLst/>
            </a:prstGeom>
            <a:noFill/>
            <a:ln w="9525">
              <a:noFill/>
              <a:miter lim="800000"/>
              <a:headEnd/>
              <a:tailEnd/>
            </a:ln>
          </p:spPr>
        </p:pic>
        <p:pic>
          <p:nvPicPr>
            <p:cNvPr id="33797" name="Picture 2"/>
            <p:cNvPicPr>
              <a:picLocks noChangeAspect="1"/>
            </p:cNvPicPr>
            <p:nvPr/>
          </p:nvPicPr>
          <p:blipFill>
            <a:blip r:embed="rId3"/>
            <a:srcRect/>
            <a:stretch>
              <a:fillRect/>
            </a:stretch>
          </p:blipFill>
          <p:spPr bwMode="auto">
            <a:xfrm>
              <a:off x="5768620" y="3867215"/>
              <a:ext cx="4333875" cy="2324100"/>
            </a:xfrm>
            <a:prstGeom prst="rect">
              <a:avLst/>
            </a:prstGeom>
            <a:noFill/>
            <a:ln w="9525">
              <a:noFill/>
              <a:miter lim="800000"/>
              <a:headEnd/>
              <a:tailEnd/>
            </a:ln>
          </p:spPr>
        </p:pic>
      </p:gr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703638" y="638175"/>
            <a:ext cx="4789487"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SE cancer pattern</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2752725" y="1781175"/>
            <a:ext cx="6770688" cy="1370013"/>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266700" algn="l"/>
                <a:tab pos="533400" algn="l"/>
                <a:tab pos="322580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Strain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latin typeface="Calibri" panose="020F0502020204030204" pitchFamily="34" charset="0"/>
                <a:cs typeface="Calibri" panose="020F0502020204030204" pitchFamily="34" charset="0"/>
              </a:rPr>
              <a:t> heterogeneous stiff area coded in blue</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difficult assessment in diffuse cancer disease</a:t>
            </a:r>
          </a:p>
        </p:txBody>
      </p:sp>
      <p:grpSp>
        <p:nvGrpSpPr>
          <p:cNvPr id="34819" name="Group 9"/>
          <p:cNvGrpSpPr>
            <a:grpSpLocks/>
          </p:cNvGrpSpPr>
          <p:nvPr/>
        </p:nvGrpSpPr>
        <p:grpSpPr bwMode="auto">
          <a:xfrm>
            <a:off x="1090613" y="3076575"/>
            <a:ext cx="10131425" cy="3238500"/>
            <a:chOff x="1549829" y="3151149"/>
            <a:chExt cx="8748097" cy="2796733"/>
          </a:xfrm>
        </p:grpSpPr>
        <p:pic>
          <p:nvPicPr>
            <p:cNvPr id="34820" name="Picture 1"/>
            <p:cNvPicPr>
              <a:picLocks noChangeAspect="1"/>
            </p:cNvPicPr>
            <p:nvPr/>
          </p:nvPicPr>
          <p:blipFill>
            <a:blip r:embed="rId2"/>
            <a:srcRect/>
            <a:stretch>
              <a:fillRect/>
            </a:stretch>
          </p:blipFill>
          <p:spPr bwMode="auto">
            <a:xfrm>
              <a:off x="1549829" y="3151150"/>
              <a:ext cx="2809875" cy="2771775"/>
            </a:xfrm>
            <a:prstGeom prst="rect">
              <a:avLst/>
            </a:prstGeom>
            <a:noFill/>
            <a:ln w="9525">
              <a:noFill/>
              <a:miter lim="800000"/>
              <a:headEnd/>
              <a:tailEnd/>
            </a:ln>
          </p:spPr>
        </p:pic>
        <p:pic>
          <p:nvPicPr>
            <p:cNvPr id="34821" name="Picture 2"/>
            <p:cNvPicPr>
              <a:picLocks noChangeAspect="1"/>
            </p:cNvPicPr>
            <p:nvPr/>
          </p:nvPicPr>
          <p:blipFill>
            <a:blip r:embed="rId3"/>
            <a:srcRect/>
            <a:stretch>
              <a:fillRect/>
            </a:stretch>
          </p:blipFill>
          <p:spPr bwMode="auto">
            <a:xfrm>
              <a:off x="4518940" y="3151149"/>
              <a:ext cx="2809875" cy="2771775"/>
            </a:xfrm>
            <a:prstGeom prst="rect">
              <a:avLst/>
            </a:prstGeom>
            <a:noFill/>
            <a:ln w="9525">
              <a:noFill/>
              <a:miter lim="800000"/>
              <a:headEnd/>
              <a:tailEnd/>
            </a:ln>
          </p:spPr>
        </p:pic>
        <p:pic>
          <p:nvPicPr>
            <p:cNvPr id="34822" name="Picture 6"/>
            <p:cNvPicPr>
              <a:picLocks noChangeAspect="1"/>
            </p:cNvPicPr>
            <p:nvPr/>
          </p:nvPicPr>
          <p:blipFill>
            <a:blip r:embed="rId4"/>
            <a:srcRect/>
            <a:stretch>
              <a:fillRect/>
            </a:stretch>
          </p:blipFill>
          <p:spPr bwMode="auto">
            <a:xfrm>
              <a:off x="7488051" y="3176107"/>
              <a:ext cx="2809875" cy="2771775"/>
            </a:xfrm>
            <a:prstGeom prst="rect">
              <a:avLst/>
            </a:prstGeom>
            <a:noFill/>
            <a:ln w="9525">
              <a:noFill/>
              <a:miter lim="800000"/>
              <a:headEnd/>
              <a:tailEnd/>
            </a:ln>
          </p:spPr>
        </p:pic>
      </p:gr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638425" y="995363"/>
            <a:ext cx="7362825" cy="3663950"/>
          </a:xfrm>
          <a:prstGeom prst="rect">
            <a:avLst/>
          </a:prstGeom>
          <a:noFill/>
          <a:ln w="12700">
            <a:noFill/>
            <a:miter lim="800000"/>
            <a:headEnd/>
            <a:tailEnd/>
          </a:ln>
          <a:effectLst/>
        </p:spPr>
        <p:txBody>
          <a:bodyPr lIns="93662" tIns="46037" rIns="93662" bIns="46037"/>
          <a:lstStyle/>
          <a:p>
            <a:pPr algn="ctr" defTabSz="917575" eaLnBrk="0" hangingPunct="0">
              <a:lnSpc>
                <a:spcPct val="120000"/>
              </a:lnSpc>
              <a:spcBef>
                <a:spcPct val="50000"/>
              </a:spcBef>
              <a:tabLst>
                <a:tab pos="98425" algn="l"/>
                <a:tab pos="284163" algn="l"/>
                <a:tab pos="668338" algn="l"/>
                <a:tab pos="2481263" algn="l"/>
              </a:tabLst>
              <a:defRPr/>
            </a:pPr>
            <a:r>
              <a:rPr lang="en-US" sz="2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Conflict of Interest:</a:t>
            </a:r>
          </a:p>
          <a:p>
            <a:pPr algn="ctr" defTabSz="917575" eaLnBrk="0" hangingPunct="0">
              <a:lnSpc>
                <a:spcPct val="120000"/>
              </a:lnSpc>
              <a:spcBef>
                <a:spcPct val="50000"/>
              </a:spcBef>
              <a:tabLst>
                <a:tab pos="98425" algn="l"/>
                <a:tab pos="284163" algn="l"/>
                <a:tab pos="668338" algn="l"/>
                <a:tab pos="2481263" algn="l"/>
              </a:tabLst>
              <a:defRPr/>
            </a:pPr>
            <a:endParaRPr lang="en-US" sz="105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Toshiba MS: expert, member of the advisory board</a:t>
            </a: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Philips US: expert, member of the advisory board</a:t>
            </a: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SuperSonic</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Imagine: expert and lecturer</a:t>
            </a: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General Electric: expert and lecturer</a:t>
            </a: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Bracco</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SA: principal investigator of BR1-127 protocol</a:t>
            </a: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Guerbet</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SA: principal investigator of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NsSafe</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and 			           Secure protocol, lecturer</a:t>
            </a: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Magnawave</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International: member of the advisory board</a:t>
            </a:r>
          </a:p>
          <a:p>
            <a:pPr defTabSz="917575" eaLnBrk="0" hangingPunct="0">
              <a:lnSpc>
                <a:spcPct val="120000"/>
              </a:lnSpc>
              <a:spcBef>
                <a:spcPct val="50000"/>
              </a:spcBef>
              <a:tabLst>
                <a:tab pos="98425" algn="l"/>
                <a:tab pos="284163" algn="l"/>
                <a:tab pos="668338" algn="l"/>
                <a:tab pos="2481263" algn="l"/>
              </a:tabLst>
              <a:defRPr/>
            </a:pP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ct val="50000"/>
              </a:spcBef>
              <a:tabLst>
                <a:tab pos="98425" algn="l"/>
                <a:tab pos="284163" algn="l"/>
                <a:tab pos="668338" algn="l"/>
                <a:tab pos="2481263" algn="l"/>
              </a:tabLst>
              <a:defRPr/>
            </a:pP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ct val="50000"/>
              </a:spcBef>
              <a:tabLst>
                <a:tab pos="98425" algn="l"/>
                <a:tab pos="284163" algn="l"/>
                <a:tab pos="668338" algn="l"/>
                <a:tab pos="2481263" algn="l"/>
              </a:tabLst>
              <a:defRPr/>
            </a:pP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ct val="50000"/>
              </a:spcBef>
              <a:tabLst>
                <a:tab pos="98425" algn="l"/>
                <a:tab pos="284163" algn="l"/>
                <a:tab pos="668338" algn="l"/>
                <a:tab pos="2481263" algn="l"/>
              </a:tabLst>
              <a:defRPr/>
            </a:pP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ct val="50000"/>
              </a:spcBef>
              <a:tabLst>
                <a:tab pos="98425" algn="l"/>
                <a:tab pos="284163" algn="l"/>
                <a:tab pos="668338" algn="l"/>
                <a:tab pos="2481263" algn="l"/>
              </a:tabLst>
              <a:defRPr/>
            </a:pP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20000"/>
              </a:lnSpc>
              <a:spcBef>
                <a:spcPct val="50000"/>
              </a:spcBef>
              <a:tabLst>
                <a:tab pos="98425" algn="l"/>
                <a:tab pos="284163" algn="l"/>
                <a:tab pos="668338" algn="l"/>
                <a:tab pos="2481263"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130425" y="514350"/>
            <a:ext cx="4789488"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SWE cancer pattern</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1973263" y="1804988"/>
            <a:ext cx="4741862" cy="1608137"/>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266700" algn="l"/>
                <a:tab pos="533400" algn="l"/>
                <a:tab pos="3225800"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SW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latin typeface="Calibri" panose="020F0502020204030204" pitchFamily="34" charset="0"/>
                <a:cs typeface="Calibri" panose="020F0502020204030204" pitchFamily="34" charset="0"/>
              </a:rPr>
              <a:t> heterogeneous stiff area coded</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in red in PZ</a:t>
            </a:r>
            <a:br>
              <a:rPr lang="en-US" sz="2000" b="1" dirty="0">
                <a:solidFill>
                  <a:srgbClr val="FFFFFF"/>
                </a:solidFill>
                <a:latin typeface="Calibri" panose="020F0502020204030204" pitchFamily="34" charset="0"/>
                <a:cs typeface="Calibri" panose="020F0502020204030204" pitchFamily="34" charset="0"/>
              </a:rPr>
            </a:br>
            <a:r>
              <a:rPr lang="en-US" sz="2000" b="1" dirty="0">
                <a:solidFill>
                  <a:srgbClr val="FFFFFF"/>
                </a:solidFill>
                <a:latin typeface="Calibri" panose="020F0502020204030204" pitchFamily="34" charset="0"/>
                <a:cs typeface="Calibri" panose="020F0502020204030204" pitchFamily="34" charset="0"/>
              </a:rPr>
              <a:t>	- with stable signals</a:t>
            </a:r>
          </a:p>
        </p:txBody>
      </p:sp>
      <p:pic>
        <p:nvPicPr>
          <p:cNvPr id="35843" name="Picture 2"/>
          <p:cNvPicPr>
            <a:picLocks noChangeAspect="1"/>
          </p:cNvPicPr>
          <p:nvPr/>
        </p:nvPicPr>
        <p:blipFill>
          <a:blip r:embed="rId2"/>
          <a:srcRect/>
          <a:stretch>
            <a:fillRect/>
          </a:stretch>
        </p:blipFill>
        <p:spPr bwMode="auto">
          <a:xfrm>
            <a:off x="7251700" y="2582863"/>
            <a:ext cx="3402013" cy="4102100"/>
          </a:xfrm>
          <a:prstGeom prst="rect">
            <a:avLst/>
          </a:prstGeom>
          <a:noFill/>
          <a:ln w="9525">
            <a:noFill/>
            <a:miter lim="800000"/>
            <a:headEnd/>
            <a:tailEnd/>
          </a:ln>
        </p:spPr>
      </p:pic>
      <p:pic>
        <p:nvPicPr>
          <p:cNvPr id="35844" name="Picture 7"/>
          <p:cNvPicPr>
            <a:picLocks noChangeAspect="1"/>
          </p:cNvPicPr>
          <p:nvPr/>
        </p:nvPicPr>
        <p:blipFill>
          <a:blip r:embed="rId3"/>
          <a:srcRect/>
          <a:stretch>
            <a:fillRect/>
          </a:stretch>
        </p:blipFill>
        <p:spPr bwMode="auto">
          <a:xfrm>
            <a:off x="4157663" y="4867275"/>
            <a:ext cx="2762250" cy="1781175"/>
          </a:xfrm>
          <a:prstGeom prst="rect">
            <a:avLst/>
          </a:prstGeom>
          <a:noFill/>
          <a:ln w="9525">
            <a:noFill/>
            <a:miter lim="800000"/>
            <a:headEnd/>
            <a:tailEnd/>
          </a:ln>
        </p:spPr>
      </p:pic>
      <p:pic>
        <p:nvPicPr>
          <p:cNvPr id="35845" name="Picture 13"/>
          <p:cNvPicPr>
            <a:picLocks noChangeAspect="1"/>
          </p:cNvPicPr>
          <p:nvPr/>
        </p:nvPicPr>
        <p:blipFill>
          <a:blip r:embed="rId4"/>
          <a:srcRect/>
          <a:stretch>
            <a:fillRect/>
          </a:stretch>
        </p:blipFill>
        <p:spPr bwMode="auto">
          <a:xfrm>
            <a:off x="2266950" y="3560763"/>
            <a:ext cx="2838450" cy="1666875"/>
          </a:xfrm>
          <a:prstGeom prst="rect">
            <a:avLst/>
          </a:prstGeom>
          <a:noFill/>
          <a:ln w="9525">
            <a:noFill/>
            <a:miter lim="800000"/>
            <a:headEnd/>
            <a:tailEnd/>
          </a:ln>
        </p:spPr>
      </p:pic>
      <p:pic>
        <p:nvPicPr>
          <p:cNvPr id="35846" name="Picture 14"/>
          <p:cNvPicPr>
            <a:picLocks noChangeAspect="1"/>
          </p:cNvPicPr>
          <p:nvPr/>
        </p:nvPicPr>
        <p:blipFill>
          <a:blip r:embed="rId5"/>
          <a:srcRect/>
          <a:stretch>
            <a:fillRect/>
          </a:stretch>
        </p:blipFill>
        <p:spPr bwMode="auto">
          <a:xfrm>
            <a:off x="7456488" y="250825"/>
            <a:ext cx="2990850" cy="2247900"/>
          </a:xfrm>
          <a:prstGeom prst="rect">
            <a:avLst/>
          </a:prstGeom>
          <a:noFill/>
          <a:ln w="9525">
            <a:noFill/>
            <a:miter lim="800000"/>
            <a:headEnd/>
            <a:tailEnd/>
          </a:ln>
        </p:spPr>
      </p:pic>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 1"/>
          <p:cNvPicPr>
            <a:picLocks noChangeAspect="1"/>
          </p:cNvPicPr>
          <p:nvPr/>
        </p:nvPicPr>
        <p:blipFill>
          <a:blip r:embed="rId2"/>
          <a:srcRect l="13312" r="4936"/>
          <a:stretch>
            <a:fillRect/>
          </a:stretch>
        </p:blipFill>
        <p:spPr bwMode="auto">
          <a:xfrm>
            <a:off x="4222750" y="4011613"/>
            <a:ext cx="2765425" cy="1931987"/>
          </a:xfrm>
          <a:prstGeom prst="rect">
            <a:avLst/>
          </a:prstGeom>
          <a:noFill/>
          <a:ln w="9525">
            <a:solidFill>
              <a:schemeClr val="tx1"/>
            </a:solidFill>
            <a:miter lim="800000"/>
            <a:headEnd/>
            <a:tailEnd/>
          </a:ln>
        </p:spPr>
      </p:pic>
      <p:sp>
        <p:nvSpPr>
          <p:cNvPr id="9" name="Rectangle 8"/>
          <p:cNvSpPr>
            <a:spLocks noChangeArrowheads="1"/>
          </p:cNvSpPr>
          <p:nvPr/>
        </p:nvSpPr>
        <p:spPr bwMode="auto">
          <a:xfrm>
            <a:off x="1733550" y="6184900"/>
            <a:ext cx="8747125" cy="388938"/>
          </a:xfrm>
          <a:prstGeom prst="rect">
            <a:avLst/>
          </a:prstGeom>
          <a:noFill/>
          <a:ln>
            <a:noFill/>
          </a:ln>
          <a:effectLst/>
          <a:extLst/>
        </p:spPr>
        <p:txBody>
          <a:bodyPr lIns="93662" tIns="46037" rIns="93662" bIns="46037"/>
          <a:lstStyle/>
          <a:p>
            <a:pPr algn="ctr" defTabSz="917575" eaLnBrk="0" hangingPunct="0">
              <a:lnSpc>
                <a:spcPct val="105000"/>
              </a:lnSpc>
              <a:spcBef>
                <a:spcPct val="30000"/>
              </a:spcBef>
              <a:tabLst>
                <a:tab pos="288925" algn="l"/>
              </a:tabLst>
              <a:defRPr/>
            </a:pP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Pathology</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inflammation </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except</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in nodule </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biopsied</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=&gt; 8 mm cancer </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Gleason</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7</a:t>
            </a:r>
          </a:p>
        </p:txBody>
      </p:sp>
      <p:sp>
        <p:nvSpPr>
          <p:cNvPr id="11" name="Rectangle 4"/>
          <p:cNvSpPr>
            <a:spLocks noChangeArrowheads="1"/>
          </p:cNvSpPr>
          <p:nvPr/>
        </p:nvSpPr>
        <p:spPr bwMode="auto">
          <a:xfrm>
            <a:off x="2792413" y="298450"/>
            <a:ext cx="4449762"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2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0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SWE cancer pattern</a:t>
            </a:r>
            <a:endParaRPr lang="fr-FR" altLang="fr-FR" i="1" dirty="0">
              <a:solidFill>
                <a:srgbClr val="FFFFFF"/>
              </a:solidFill>
              <a:latin typeface="Calibri" panose="020F0502020204030204" pitchFamily="34" charset="0"/>
              <a:cs typeface="Calibri" panose="020F0502020204030204" pitchFamily="34" charset="0"/>
            </a:endParaRPr>
          </a:p>
        </p:txBody>
      </p:sp>
      <p:pic>
        <p:nvPicPr>
          <p:cNvPr id="36868" name="Picture 1"/>
          <p:cNvPicPr>
            <a:picLocks noChangeAspect="1"/>
          </p:cNvPicPr>
          <p:nvPr/>
        </p:nvPicPr>
        <p:blipFill>
          <a:blip r:embed="rId3"/>
          <a:srcRect/>
          <a:stretch>
            <a:fillRect/>
          </a:stretch>
        </p:blipFill>
        <p:spPr bwMode="auto">
          <a:xfrm>
            <a:off x="1409700" y="1525588"/>
            <a:ext cx="2990850" cy="2257425"/>
          </a:xfrm>
          <a:prstGeom prst="rect">
            <a:avLst/>
          </a:prstGeom>
          <a:noFill/>
          <a:ln w="9525">
            <a:solidFill>
              <a:srgbClr val="FFFF00"/>
            </a:solidFill>
            <a:miter lim="800000"/>
            <a:headEnd/>
            <a:tailEnd/>
          </a:ln>
        </p:spPr>
      </p:pic>
      <p:pic>
        <p:nvPicPr>
          <p:cNvPr id="36869" name="Picture 2"/>
          <p:cNvPicPr>
            <a:picLocks noChangeAspect="1"/>
          </p:cNvPicPr>
          <p:nvPr/>
        </p:nvPicPr>
        <p:blipFill>
          <a:blip r:embed="rId4"/>
          <a:srcRect/>
          <a:stretch>
            <a:fillRect/>
          </a:stretch>
        </p:blipFill>
        <p:spPr bwMode="auto">
          <a:xfrm>
            <a:off x="1409700" y="3952875"/>
            <a:ext cx="2362200" cy="1990725"/>
          </a:xfrm>
          <a:prstGeom prst="rect">
            <a:avLst/>
          </a:prstGeom>
          <a:noFill/>
          <a:ln w="9525">
            <a:noFill/>
            <a:miter lim="800000"/>
            <a:headEnd/>
            <a:tailEnd/>
          </a:ln>
        </p:spPr>
      </p:pic>
      <p:pic>
        <p:nvPicPr>
          <p:cNvPr id="36870" name="Picture 9"/>
          <p:cNvPicPr>
            <a:picLocks noChangeAspect="1"/>
          </p:cNvPicPr>
          <p:nvPr/>
        </p:nvPicPr>
        <p:blipFill>
          <a:blip r:embed="rId5"/>
          <a:srcRect/>
          <a:stretch>
            <a:fillRect/>
          </a:stretch>
        </p:blipFill>
        <p:spPr bwMode="auto">
          <a:xfrm>
            <a:off x="7442200" y="266700"/>
            <a:ext cx="3417888" cy="2562225"/>
          </a:xfrm>
          <a:prstGeom prst="rect">
            <a:avLst/>
          </a:prstGeom>
          <a:noFill/>
          <a:ln w="9525">
            <a:solidFill>
              <a:srgbClr val="FFFF00"/>
            </a:solidFill>
            <a:miter lim="800000"/>
            <a:headEnd/>
            <a:tailEnd/>
          </a:ln>
        </p:spPr>
      </p:pic>
      <p:pic>
        <p:nvPicPr>
          <p:cNvPr id="36871" name="Picture 11"/>
          <p:cNvPicPr>
            <a:picLocks noChangeAspect="1"/>
          </p:cNvPicPr>
          <p:nvPr/>
        </p:nvPicPr>
        <p:blipFill>
          <a:blip r:embed="rId6"/>
          <a:srcRect/>
          <a:stretch>
            <a:fillRect/>
          </a:stretch>
        </p:blipFill>
        <p:spPr bwMode="auto">
          <a:xfrm>
            <a:off x="7442200" y="2965450"/>
            <a:ext cx="3417888" cy="2978150"/>
          </a:xfrm>
          <a:prstGeom prst="rect">
            <a:avLst/>
          </a:prstGeom>
          <a:noFill/>
          <a:ln w="9525">
            <a:solidFill>
              <a:srgbClr val="FFFF00"/>
            </a:solidFill>
            <a:miter lim="800000"/>
            <a:headEnd/>
            <a:tailEnd/>
          </a:ln>
        </p:spPr>
      </p:pic>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60550" y="679450"/>
            <a:ext cx="8491538" cy="1143000"/>
          </a:xfrm>
          <a:prstGeom prst="rect">
            <a:avLst/>
          </a:prstGeom>
          <a:noFill/>
          <a:ln>
            <a:noFill/>
          </a:ln>
          <a:effectLst/>
          <a:extLst/>
        </p:spPr>
        <p:txBody>
          <a:bodyPr lIns="93662" tIns="46037" rIns="93662" bIns="46037" anchor="ctr"/>
          <a:lstStyle/>
          <a:p>
            <a:pPr algn="ctr" eaLnBrk="0" hangingPunct="0">
              <a:lnSpc>
                <a:spcPct val="110000"/>
              </a:lnSpc>
              <a:defRPr/>
            </a:pPr>
            <a:r>
              <a:rPr lang="en-US"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SE performance in comparison to radical prostatectomy</a:t>
            </a:r>
            <a:endParaRPr lang="en-US" altLang="fr-FR" sz="2800" i="1" dirty="0">
              <a:solidFill>
                <a:srgbClr val="FFFFFF"/>
              </a:solidFill>
              <a:latin typeface="Calibri" panose="020F0502020204030204" pitchFamily="34" charset="0"/>
              <a:cs typeface="Calibri" panose="020F0502020204030204" pitchFamily="34" charset="0"/>
            </a:endParaRPr>
          </a:p>
        </p:txBody>
      </p:sp>
      <p:sp>
        <p:nvSpPr>
          <p:cNvPr id="37890" name="Rectangle 4"/>
          <p:cNvSpPr>
            <a:spLocks noChangeArrowheads="1"/>
          </p:cNvSpPr>
          <p:nvPr/>
        </p:nvSpPr>
        <p:spPr bwMode="auto">
          <a:xfrm>
            <a:off x="2101850" y="5922963"/>
            <a:ext cx="8510588" cy="646112"/>
          </a:xfrm>
          <a:prstGeom prst="rect">
            <a:avLst/>
          </a:prstGeom>
          <a:noFill/>
          <a:ln w="9525">
            <a:noFill/>
            <a:miter lim="800000"/>
            <a:headEnd/>
            <a:tailEnd/>
          </a:ln>
        </p:spPr>
        <p:txBody>
          <a:bodyPr>
            <a:spAutoFit/>
          </a:bodyPr>
          <a:lstStyle/>
          <a:p>
            <a:pPr eaLnBrk="0" hangingPunct="0"/>
            <a:r>
              <a:rPr lang="da-DK" sz="1200">
                <a:solidFill>
                  <a:srgbClr val="FFFFFF"/>
                </a:solidFill>
                <a:latin typeface="Calibri" pitchFamily="34" charset="0"/>
                <a:cs typeface="Calibri" pitchFamily="34" charset="0"/>
              </a:rPr>
              <a:t>Salomon G et al. Real-Time Elastography for the detection of Prostate Cancer Curr Urol Rep 2014; 15:392</a:t>
            </a:r>
            <a:br>
              <a:rPr lang="da-DK" sz="1200">
                <a:solidFill>
                  <a:srgbClr val="FFFFFF"/>
                </a:solidFill>
                <a:latin typeface="Calibri" pitchFamily="34" charset="0"/>
                <a:cs typeface="Calibri" pitchFamily="34" charset="0"/>
              </a:rPr>
            </a:br>
            <a:r>
              <a:rPr lang="da-DK" sz="1200">
                <a:solidFill>
                  <a:srgbClr val="FFFFFF"/>
                </a:solidFill>
                <a:latin typeface="Calibri" pitchFamily="34" charset="0"/>
                <a:cs typeface="Calibri" pitchFamily="34" charset="0"/>
              </a:rPr>
              <a:t>Salomon G et al. Evaluation of prostate cancer detection with ultrasound real-time elastography: a comparison with step section pathological analysis after radical prostatectomy. Eur Urol. 2008;54(6):1354–62</a:t>
            </a:r>
            <a:endParaRPr lang="fr-FR" sz="1200">
              <a:solidFill>
                <a:srgbClr val="FFFFFF"/>
              </a:solidFill>
              <a:latin typeface="Calibri" pitchFamily="34" charset="0"/>
              <a:cs typeface="Calibri" pitchFamily="34" charset="0"/>
            </a:endParaRPr>
          </a:p>
        </p:txBody>
      </p:sp>
      <p:sp>
        <p:nvSpPr>
          <p:cNvPr id="6" name="Rectangle 5"/>
          <p:cNvSpPr>
            <a:spLocks noChangeArrowheads="1"/>
          </p:cNvSpPr>
          <p:nvPr/>
        </p:nvSpPr>
        <p:spPr bwMode="auto">
          <a:xfrm>
            <a:off x="2446338" y="1927225"/>
            <a:ext cx="7820025" cy="3144838"/>
          </a:xfrm>
          <a:prstGeom prst="rect">
            <a:avLst/>
          </a:prstGeom>
          <a:noFill/>
          <a:ln>
            <a:noFill/>
          </a:ln>
          <a:effectLst/>
          <a:extLst/>
        </p:spPr>
        <p:txBody>
          <a:bodyPr lIns="93662" tIns="46037" rIns="93662" bIns="46037"/>
          <a:lstStyle/>
          <a:p>
            <a:pPr defTabSz="917575" eaLnBrk="0" hangingPunct="0">
              <a:lnSpc>
                <a:spcPct val="110000"/>
              </a:lnSpc>
              <a:spcBef>
                <a:spcPts val="12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Studies with selection bias (known PC)</a:t>
            </a:r>
          </a:p>
          <a:p>
            <a:pPr defTabSz="917575" eaLnBrk="0" hangingPunct="0">
              <a:lnSpc>
                <a:spcPct val="110000"/>
              </a:lnSpc>
              <a:spcBef>
                <a:spcPts val="12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Largest study 109 patients:</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Se 75.4 %,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76.6 %, PPV 87.8 % and NPV 59.0 %</a:t>
            </a: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10000"/>
              </a:lnSpc>
              <a:spcBef>
                <a:spcPts val="12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Overall performance: Se 49% - 88%; </a:t>
            </a:r>
            <a:r>
              <a:rPr lang="en-US"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65% - 89.5%</a:t>
            </a: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10000"/>
              </a:lnSpc>
              <a:spcBef>
                <a:spcPts val="12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PC detection rate increases with size and Gleason score</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=&gt; value for limitation of over diagnosis rate (up to 66%)</a:t>
            </a:r>
          </a:p>
          <a:p>
            <a:pPr defTabSz="917575" eaLnBrk="0" hangingPunct="0">
              <a:lnSpc>
                <a:spcPct val="110000"/>
              </a:lnSpc>
              <a:spcBef>
                <a:spcPts val="12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SE improves detection of </a:t>
            </a:r>
            <a:r>
              <a:rPr lang="en-US"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extracapsular</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extension</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(SE </a:t>
            </a:r>
            <a:r>
              <a:rPr lang="en-US"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Se</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38% vs B-mode Se 15%) with no change in </a:t>
            </a:r>
            <a:r>
              <a:rPr lang="en-US"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Spe</a:t>
            </a:r>
            <a:endParaRPr lang="en-US" sz="2000" b="1" dirty="0">
              <a:solidFill>
                <a:srgbClr val="FFFFFF"/>
              </a:solidFill>
              <a:latin typeface="Calibri" panose="020F0502020204030204" pitchFamily="34" charset="0"/>
              <a:cs typeface="Calibri" panose="020F0502020204030204" pitchFamily="34" charset="0"/>
            </a:endParaRP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60550" y="444500"/>
            <a:ext cx="8491538" cy="1143000"/>
          </a:xfrm>
          <a:prstGeom prst="rect">
            <a:avLst/>
          </a:prstGeom>
          <a:noFill/>
          <a:ln>
            <a:noFill/>
          </a:ln>
          <a:effectLst/>
          <a:extLst/>
        </p:spPr>
        <p:txBody>
          <a:bodyPr lIns="93662" tIns="46037" rIns="93662" bIns="46037" anchor="ctr"/>
          <a:lstStyle/>
          <a:p>
            <a:pPr algn="ctr" eaLnBrk="0" hangingPunct="0">
              <a:lnSpc>
                <a:spcPct val="110000"/>
              </a:lnSpc>
              <a:defRPr/>
            </a:pPr>
            <a:r>
              <a:rPr lang="en-US"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SE performance prior to random/targeted biopsy </a:t>
            </a:r>
            <a:endParaRPr lang="en-US" altLang="fr-FR" i="1" dirty="0">
              <a:solidFill>
                <a:srgbClr val="FFFFFF"/>
              </a:solidFill>
              <a:latin typeface="Calibri" panose="020F0502020204030204" pitchFamily="34" charset="0"/>
              <a:cs typeface="Calibri" panose="020F0502020204030204" pitchFamily="34" charset="0"/>
            </a:endParaRPr>
          </a:p>
        </p:txBody>
      </p:sp>
      <p:sp>
        <p:nvSpPr>
          <p:cNvPr id="38914" name="Rectangle 4"/>
          <p:cNvSpPr>
            <a:spLocks noChangeArrowheads="1"/>
          </p:cNvSpPr>
          <p:nvPr/>
        </p:nvSpPr>
        <p:spPr bwMode="auto">
          <a:xfrm>
            <a:off x="2290763" y="5965825"/>
            <a:ext cx="8061325" cy="646113"/>
          </a:xfrm>
          <a:prstGeom prst="rect">
            <a:avLst/>
          </a:prstGeom>
          <a:noFill/>
          <a:ln w="9525">
            <a:noFill/>
            <a:miter lim="800000"/>
            <a:headEnd/>
            <a:tailEnd/>
          </a:ln>
        </p:spPr>
        <p:txBody>
          <a:bodyPr>
            <a:spAutoFit/>
          </a:bodyPr>
          <a:lstStyle/>
          <a:p>
            <a:pPr eaLnBrk="0" hangingPunct="0"/>
            <a:r>
              <a:rPr lang="da-DK" sz="1200">
                <a:solidFill>
                  <a:srgbClr val="FFFFFF"/>
                </a:solidFill>
                <a:latin typeface="Calibri" pitchFamily="34" charset="0"/>
                <a:cs typeface="Calibri" pitchFamily="34" charset="0"/>
              </a:rPr>
              <a:t>Salomon G et al. Real-Time Elastography for the detection of Prostate Cancer Curr Urol Rep 2014; 15:392</a:t>
            </a:r>
            <a:br>
              <a:rPr lang="da-DK" sz="1200">
                <a:solidFill>
                  <a:srgbClr val="FFFFFF"/>
                </a:solidFill>
                <a:latin typeface="Calibri" pitchFamily="34" charset="0"/>
                <a:cs typeface="Calibri" pitchFamily="34" charset="0"/>
              </a:rPr>
            </a:br>
            <a:r>
              <a:rPr lang="da-DK" sz="1200">
                <a:solidFill>
                  <a:srgbClr val="FFFFFF"/>
                </a:solidFill>
                <a:latin typeface="Calibri" pitchFamily="34" charset="0"/>
                <a:cs typeface="Calibri" pitchFamily="34" charset="0"/>
              </a:rPr>
              <a:t>Pallwein L et al. Eur J Radiol. 2008;65(2):304–10</a:t>
            </a:r>
          </a:p>
          <a:p>
            <a:pPr eaLnBrk="0" hangingPunct="0"/>
            <a:r>
              <a:rPr lang="fr-FR" sz="1200">
                <a:solidFill>
                  <a:srgbClr val="FFFFFF"/>
                </a:solidFill>
                <a:latin typeface="Calibri" pitchFamily="34" charset="0"/>
                <a:cs typeface="Calibri" pitchFamily="34" charset="0"/>
              </a:rPr>
              <a:t>Zhang Y et al. Acta Radiol. 2012;53(1):119–26.</a:t>
            </a:r>
          </a:p>
        </p:txBody>
      </p:sp>
      <p:sp>
        <p:nvSpPr>
          <p:cNvPr id="6" name="Rectangle 5"/>
          <p:cNvSpPr>
            <a:spLocks noChangeArrowheads="1"/>
          </p:cNvSpPr>
          <p:nvPr/>
        </p:nvSpPr>
        <p:spPr bwMode="auto">
          <a:xfrm>
            <a:off x="2133600" y="1587500"/>
            <a:ext cx="8377238" cy="3811588"/>
          </a:xfrm>
          <a:prstGeom prst="rect">
            <a:avLst/>
          </a:prstGeom>
          <a:noFill/>
          <a:ln>
            <a:noFill/>
          </a:ln>
          <a:effectLst/>
          <a:extLst/>
        </p:spPr>
        <p:txBody>
          <a:bodyPr lIns="93662" tIns="46037" rIns="93662" bIns="46037"/>
          <a:lstStyle/>
          <a:p>
            <a:pPr defTabSz="917575" eaLnBrk="0" hangingPunct="0">
              <a:lnSpc>
                <a:spcPct val="110000"/>
              </a:lnSpc>
              <a:spcBef>
                <a:spcPts val="9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Limitations: study design retrospective, with random biopsy or 	targeted biopsies </a:t>
            </a:r>
          </a:p>
          <a:p>
            <a:pPr defTabSz="917575" eaLnBrk="0" hangingPunct="0">
              <a:lnSpc>
                <a:spcPct val="110000"/>
              </a:lnSpc>
              <a:spcBef>
                <a:spcPts val="9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Random biopsy overall performance: </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Se 66-87%;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62-78%</a:t>
            </a:r>
          </a:p>
          <a:p>
            <a:pPr defTabSz="917575" eaLnBrk="0" hangingPunct="0">
              <a:lnSpc>
                <a:spcPct val="110000"/>
              </a:lnSpc>
              <a:spcBef>
                <a:spcPts val="9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Targeted biopsy studies using the most recent technology:</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Overall performance: Se 24.4% - 92%;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60% - 100%</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PPV 12.2% - 75.8%; NPV 68.6% - 93.6%</a:t>
            </a:r>
          </a:p>
          <a:p>
            <a:pPr defTabSz="917575" eaLnBrk="0" hangingPunct="0">
              <a:lnSpc>
                <a:spcPct val="110000"/>
              </a:lnSpc>
              <a:spcBef>
                <a:spcPts val="900"/>
              </a:spcBef>
              <a:tabLst>
                <a:tab pos="266700" algn="l"/>
                <a:tab pos="533400" algn="l"/>
                <a:tab pos="3225800" algn="l"/>
              </a:tabLst>
              <a:defRPr/>
            </a:pPr>
            <a:r>
              <a:rPr lang="en-US" sz="1800" b="1" dirty="0">
                <a:solidFill>
                  <a:srgbClr val="FFFFFF"/>
                </a:solidFill>
                <a:latin typeface="Calibri" panose="020F0502020204030204" pitchFamily="34" charset="0"/>
                <a:cs typeface="Calibri" panose="020F0502020204030204" pitchFamily="34" charset="0"/>
              </a:rPr>
              <a:t>		Detection rate: RTE targeted biopsies 76% vs to TRUS targeted 		                   biopsies 65.6 %</a:t>
            </a:r>
          </a:p>
          <a:p>
            <a:pPr defTabSz="917575" eaLnBrk="0" hangingPunct="0">
              <a:lnSpc>
                <a:spcPct val="110000"/>
              </a:lnSpc>
              <a:spcBef>
                <a:spcPts val="900"/>
              </a:spcBef>
              <a:tabLst>
                <a:tab pos="266700" algn="l"/>
                <a:tab pos="533400" algn="l"/>
                <a:tab pos="3225800" algn="l"/>
              </a:tabLst>
              <a:defRPr/>
            </a:pPr>
            <a:r>
              <a:rPr lang="en-US" sz="1800" b="1" dirty="0">
                <a:solidFill>
                  <a:srgbClr val="FFFFFF"/>
                </a:solidFill>
                <a:latin typeface="Calibri" panose="020F0502020204030204" pitchFamily="34" charset="0"/>
                <a:cs typeface="Calibri" panose="020F0502020204030204" pitchFamily="34" charset="0"/>
              </a:rPr>
              <a:t>		Per core detection rate 4.7-fold higher within the RTE 			                  targeted biopsy cores</a:t>
            </a:r>
          </a:p>
          <a:p>
            <a:pPr defTabSz="917575" eaLnBrk="0" hangingPunct="0">
              <a:lnSpc>
                <a:spcPct val="110000"/>
              </a:lnSpc>
              <a:spcBef>
                <a:spcPts val="900"/>
              </a:spcBef>
              <a:tabLst>
                <a:tab pos="266700" algn="l"/>
                <a:tab pos="533400" algn="l"/>
                <a:tab pos="3225800" algn="l"/>
              </a:tabLst>
              <a:defRPr/>
            </a:pPr>
            <a:endParaRPr lang="en-US" sz="2000" b="1" dirty="0">
              <a:solidFill>
                <a:srgbClr val="FFFFFF"/>
              </a:solidFill>
              <a:latin typeface="Calibri" panose="020F0502020204030204" pitchFamily="34" charset="0"/>
              <a:cs typeface="Calibri" panose="020F0502020204030204" pitchFamily="34" charset="0"/>
            </a:endParaRP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49438" y="585788"/>
            <a:ext cx="8493125" cy="1143000"/>
          </a:xfrm>
          <a:prstGeom prst="rect">
            <a:avLst/>
          </a:prstGeom>
          <a:noFill/>
          <a:ln>
            <a:noFill/>
          </a:ln>
          <a:effectLst/>
          <a:extLst/>
        </p:spPr>
        <p:txBody>
          <a:bodyPr lIns="93662" tIns="46037" rIns="93662" bIns="46037" anchor="ctr"/>
          <a:lstStyle/>
          <a:p>
            <a:pPr algn="ctr" eaLnBrk="0" hangingPunct="0">
              <a:lnSpc>
                <a:spcPct val="110000"/>
              </a:lnSpc>
              <a:defRPr/>
            </a:pPr>
            <a:r>
              <a:rPr lang="en-US"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fr-FR" sz="20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Improvement of </a:t>
            </a:r>
            <a:r>
              <a:rPr lang="en-US" altLang="fr-FR" sz="2000"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altLang="fr-FR" sz="20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-MRI/TRUS fusion targeted biopsy using SE</a:t>
            </a:r>
            <a:endParaRPr lang="en-US" altLang="fr-FR" sz="2000" i="1" dirty="0">
              <a:solidFill>
                <a:srgbClr val="FFFFFF"/>
              </a:solidFill>
              <a:latin typeface="Calibri" panose="020F0502020204030204" pitchFamily="34" charset="0"/>
              <a:cs typeface="Calibri" panose="020F0502020204030204" pitchFamily="34" charset="0"/>
            </a:endParaRPr>
          </a:p>
        </p:txBody>
      </p:sp>
      <p:sp>
        <p:nvSpPr>
          <p:cNvPr id="5" name="Rectangle 4"/>
          <p:cNvSpPr>
            <a:spLocks noChangeArrowheads="1"/>
          </p:cNvSpPr>
          <p:nvPr/>
        </p:nvSpPr>
        <p:spPr bwMode="auto">
          <a:xfrm>
            <a:off x="2139950" y="1728788"/>
            <a:ext cx="8474075" cy="3811587"/>
          </a:xfrm>
          <a:prstGeom prst="rect">
            <a:avLst/>
          </a:prstGeom>
          <a:noFill/>
          <a:ln>
            <a:noFill/>
          </a:ln>
          <a:effectLst/>
          <a:extLst/>
        </p:spPr>
        <p:txBody>
          <a:bodyPr lIns="93662" tIns="46037" rIns="93662" bIns="46037"/>
          <a:lstStyle/>
          <a:p>
            <a:pPr defTabSz="917575" eaLnBrk="0" hangingPunct="0">
              <a:lnSpc>
                <a:spcPct val="105000"/>
              </a:lnSpc>
              <a:spcBef>
                <a:spcPts val="600"/>
              </a:spcBef>
              <a:tabLst>
                <a:tab pos="266700" algn="l"/>
                <a:tab pos="533400" algn="l"/>
                <a:tab pos="3225800" algn="l"/>
              </a:tabLst>
              <a:defRPr/>
            </a:pP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121 men prospective 3T </a:t>
            </a:r>
            <a:r>
              <a:rPr lang="en-US" sz="18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-MRI</a:t>
            </a:r>
            <a:b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2 fusion guided targeted biopsies for each suspicious lesion using </a:t>
            </a:r>
            <a:r>
              <a:rPr lang="en-US" sz="18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-MRI/TRUS-RTE fusion + 12-core systematic biopsy</a:t>
            </a:r>
          </a:p>
          <a:p>
            <a:pPr defTabSz="917575" eaLnBrk="0" hangingPunct="0">
              <a:lnSpc>
                <a:spcPct val="105000"/>
              </a:lnSpc>
              <a:spcBef>
                <a:spcPts val="600"/>
              </a:spcBef>
              <a:tabLst>
                <a:tab pos="266700" algn="l"/>
                <a:tab pos="533400" algn="l"/>
                <a:tab pos="3225800" algn="l"/>
              </a:tabLst>
              <a:defRPr/>
            </a:pP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PC in 52 patients (43%); detection rate of:</a:t>
            </a:r>
            <a:b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 targeted fusion guided biopsy 26.4% (32 men)</a:t>
            </a:r>
            <a:b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 systematic biopsy 38% (46 men)</a:t>
            </a:r>
          </a:p>
          <a:p>
            <a:pPr defTabSz="917575" eaLnBrk="0" hangingPunct="0">
              <a:lnSpc>
                <a:spcPct val="105000"/>
              </a:lnSpc>
              <a:spcBef>
                <a:spcPts val="600"/>
              </a:spcBef>
              <a:tabLst>
                <a:tab pos="266700" algn="l"/>
                <a:tab pos="533400" algn="l"/>
                <a:tab pos="3225800" algn="l"/>
              </a:tabLst>
              <a:defRPr/>
            </a:pP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Clinically significant PC: </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targeted biopsy 91% vs systematic biopsy 74%</a:t>
            </a:r>
          </a:p>
          <a:p>
            <a:pPr defTabSz="917575" eaLnBrk="0" hangingPunct="0">
              <a:lnSpc>
                <a:spcPct val="105000"/>
              </a:lnSpc>
              <a:spcBef>
                <a:spcPts val="600"/>
              </a:spcBef>
              <a:tabLst>
                <a:tab pos="266700" algn="l"/>
                <a:tab pos="533400" algn="l"/>
                <a:tab pos="3225800" algn="l"/>
              </a:tabLst>
              <a:defRPr/>
            </a:pP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Detection rate per core: </a:t>
            </a:r>
            <a:b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targeted biopsies 15% vs systematic biopsies (6.5%, p &lt;0.001)</a:t>
            </a:r>
          </a:p>
          <a:p>
            <a:pPr defTabSz="917575" eaLnBrk="0" hangingPunct="0">
              <a:lnSpc>
                <a:spcPct val="105000"/>
              </a:lnSpc>
              <a:spcBef>
                <a:spcPts val="600"/>
              </a:spcBef>
              <a:tabLst>
                <a:tab pos="266700" algn="l"/>
                <a:tab pos="533400" algn="l"/>
                <a:tab pos="3225800" algn="l"/>
              </a:tabLst>
              <a:defRPr/>
            </a:pP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Prediction of biopsy result according to </a:t>
            </a:r>
            <a:r>
              <a:rPr lang="en-US" sz="18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-MRI/TRUS-RTE better 	 </a:t>
            </a:r>
            <a:b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(AUC 0.86) than </a:t>
            </a:r>
            <a:r>
              <a:rPr lang="en-US" sz="18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-MRI alone (AUC 0.79)</a:t>
            </a:r>
          </a:p>
          <a:p>
            <a:pPr defTabSz="917575" eaLnBrk="0" hangingPunct="0">
              <a:lnSpc>
                <a:spcPct val="105000"/>
              </a:lnSpc>
              <a:spcBef>
                <a:spcPts val="600"/>
              </a:spcBef>
              <a:tabLst>
                <a:tab pos="266700" algn="l"/>
                <a:tab pos="533400" algn="l"/>
                <a:tab pos="3225800" algn="l"/>
              </a:tabLst>
              <a:defRPr/>
            </a:pP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-MRI/TRUS-RTE Se 78%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77% vs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-MRI Se 74%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63%</a:t>
            </a:r>
          </a:p>
        </p:txBody>
      </p:sp>
      <p:sp>
        <p:nvSpPr>
          <p:cNvPr id="39939" name="Rectangle 5"/>
          <p:cNvSpPr>
            <a:spLocks noChangeArrowheads="1"/>
          </p:cNvSpPr>
          <p:nvPr/>
        </p:nvSpPr>
        <p:spPr bwMode="auto">
          <a:xfrm>
            <a:off x="2139950" y="6146800"/>
            <a:ext cx="7912100" cy="461963"/>
          </a:xfrm>
          <a:prstGeom prst="rect">
            <a:avLst/>
          </a:prstGeom>
          <a:noFill/>
          <a:ln w="9525">
            <a:noFill/>
            <a:miter lim="800000"/>
            <a:headEnd/>
            <a:tailEnd/>
          </a:ln>
        </p:spPr>
        <p:txBody>
          <a:bodyPr>
            <a:spAutoFit/>
          </a:bodyPr>
          <a:lstStyle/>
          <a:p>
            <a:pPr eaLnBrk="0" hangingPunct="0"/>
            <a:r>
              <a:rPr lang="da-DK" sz="1200">
                <a:solidFill>
                  <a:srgbClr val="FFFFFF"/>
                </a:solidFill>
                <a:latin typeface="Calibri" pitchFamily="34" charset="0"/>
                <a:cs typeface="Calibri" pitchFamily="34" charset="0"/>
              </a:rPr>
              <a:t>Brock M. et al; </a:t>
            </a:r>
            <a:r>
              <a:rPr lang="en-US" sz="1200">
                <a:solidFill>
                  <a:srgbClr val="FFFFFF"/>
                </a:solidFill>
                <a:latin typeface="Calibri" pitchFamily="34" charset="0"/>
                <a:cs typeface="Calibri" pitchFamily="34" charset="0"/>
              </a:rPr>
              <a:t>Impact of Real-Time Elastography on Magnetic Resonance Imaging/Ultrasound Fusion Guided Biopsy in Patients with Prior Negative Prostate Biopsies. </a:t>
            </a:r>
            <a:r>
              <a:rPr lang="da-DK" sz="1200">
                <a:solidFill>
                  <a:srgbClr val="FFFFFF"/>
                </a:solidFill>
                <a:latin typeface="Calibri" pitchFamily="34" charset="0"/>
                <a:cs typeface="Calibri" pitchFamily="34" charset="0"/>
              </a:rPr>
              <a:t>J Urol. 2014 Nov 4</a:t>
            </a:r>
            <a:endParaRPr lang="fr-FR" sz="1200">
              <a:solidFill>
                <a:srgbClr val="FFFFFF"/>
              </a:solidFill>
              <a:latin typeface="Calibri" pitchFamily="34" charset="0"/>
              <a:cs typeface="Calibri" pitchFamily="34" charset="0"/>
            </a:endParaRP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81188" y="576263"/>
            <a:ext cx="8491537" cy="1143000"/>
          </a:xfrm>
          <a:prstGeom prst="rect">
            <a:avLst/>
          </a:prstGeom>
          <a:noFill/>
          <a:ln>
            <a:noFill/>
          </a:ln>
          <a:effectLst/>
          <a:extLst/>
        </p:spPr>
        <p:txBody>
          <a:bodyPr lIns="93662" tIns="46037" rIns="93662" bIns="46037" anchor="ctr"/>
          <a:lstStyle/>
          <a:p>
            <a:pPr algn="ctr" eaLnBrk="0" hangingPunct="0">
              <a:lnSpc>
                <a:spcPct val="110000"/>
              </a:lnSpc>
              <a:defRPr/>
            </a:pPr>
            <a:r>
              <a:rPr lang="en-US"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SE performance in comparison with </a:t>
            </a:r>
            <a:r>
              <a:rPr lang="en-US" altLang="fr-FR"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-MRI</a:t>
            </a:r>
            <a:endParaRPr lang="en-US" altLang="fr-FR" i="1" dirty="0">
              <a:solidFill>
                <a:srgbClr val="FFFFFF"/>
              </a:solidFill>
              <a:latin typeface="Calibri" panose="020F0502020204030204" pitchFamily="34" charset="0"/>
              <a:cs typeface="Calibri" panose="020F0502020204030204" pitchFamily="34" charset="0"/>
            </a:endParaRPr>
          </a:p>
        </p:txBody>
      </p:sp>
      <p:sp>
        <p:nvSpPr>
          <p:cNvPr id="40962" name="Rectangle 4"/>
          <p:cNvSpPr>
            <a:spLocks noChangeArrowheads="1"/>
          </p:cNvSpPr>
          <p:nvPr/>
        </p:nvSpPr>
        <p:spPr bwMode="auto">
          <a:xfrm>
            <a:off x="2520950" y="5786438"/>
            <a:ext cx="6978650" cy="646112"/>
          </a:xfrm>
          <a:prstGeom prst="rect">
            <a:avLst/>
          </a:prstGeom>
          <a:noFill/>
          <a:ln w="9525">
            <a:noFill/>
            <a:miter lim="800000"/>
            <a:headEnd/>
            <a:tailEnd/>
          </a:ln>
        </p:spPr>
        <p:txBody>
          <a:bodyPr>
            <a:spAutoFit/>
          </a:bodyPr>
          <a:lstStyle/>
          <a:p>
            <a:pPr eaLnBrk="0" hangingPunct="0"/>
            <a:r>
              <a:rPr lang="da-DK" sz="1200">
                <a:solidFill>
                  <a:srgbClr val="FFFFFF"/>
                </a:solidFill>
                <a:latin typeface="Calibri" pitchFamily="34" charset="0"/>
                <a:cs typeface="Calibri" pitchFamily="34" charset="0"/>
              </a:rPr>
              <a:t>Salomon G et al. Real-Time Elastography for the detection of Prostate Cancer Curr Urol Rep 2014; 15:392</a:t>
            </a:r>
            <a:br>
              <a:rPr lang="da-DK" sz="1200">
                <a:solidFill>
                  <a:srgbClr val="FFFFFF"/>
                </a:solidFill>
                <a:latin typeface="Calibri" pitchFamily="34" charset="0"/>
                <a:cs typeface="Calibri" pitchFamily="34" charset="0"/>
              </a:rPr>
            </a:br>
            <a:r>
              <a:rPr lang="da-DK" sz="1200">
                <a:solidFill>
                  <a:srgbClr val="FFFFFF"/>
                </a:solidFill>
                <a:latin typeface="Calibri" pitchFamily="34" charset="0"/>
                <a:cs typeface="Calibri" pitchFamily="34" charset="0"/>
              </a:rPr>
              <a:t>Sumura M et al. Int J Urol. 2007;14(9):811–6; </a:t>
            </a:r>
            <a:r>
              <a:rPr lang="fr-FR" sz="1200">
                <a:solidFill>
                  <a:srgbClr val="FFFFFF"/>
                </a:solidFill>
                <a:latin typeface="Calibri" pitchFamily="34" charset="0"/>
                <a:cs typeface="Calibri" pitchFamily="34" charset="0"/>
              </a:rPr>
              <a:t>Aigner F et al. J Ultrasound Med. 2011;30(5):643–9</a:t>
            </a:r>
          </a:p>
          <a:p>
            <a:pPr eaLnBrk="0" hangingPunct="0"/>
            <a:r>
              <a:rPr lang="fr-FR" sz="1200">
                <a:solidFill>
                  <a:srgbClr val="FFFFFF"/>
                </a:solidFill>
                <a:latin typeface="Calibri" pitchFamily="34" charset="0"/>
                <a:cs typeface="Calibri" pitchFamily="34" charset="0"/>
              </a:rPr>
              <a:t>Pelzer AE et al. Eur J Radiol. 2013;82(5):814–21</a:t>
            </a:r>
          </a:p>
        </p:txBody>
      </p:sp>
      <p:sp>
        <p:nvSpPr>
          <p:cNvPr id="6" name="Rectangle 5"/>
          <p:cNvSpPr>
            <a:spLocks noChangeArrowheads="1"/>
          </p:cNvSpPr>
          <p:nvPr/>
        </p:nvSpPr>
        <p:spPr bwMode="auto">
          <a:xfrm>
            <a:off x="1995488" y="1719263"/>
            <a:ext cx="8377237" cy="3811587"/>
          </a:xfrm>
          <a:prstGeom prst="rect">
            <a:avLst/>
          </a:prstGeom>
          <a:noFill/>
          <a:ln>
            <a:noFill/>
          </a:ln>
          <a:effectLst/>
          <a:extLst/>
        </p:spPr>
        <p:txBody>
          <a:bodyPr lIns="93662" tIns="46037" rIns="93662" bIns="46037"/>
          <a:lstStyle/>
          <a:p>
            <a:pPr defTabSz="917575" eaLnBrk="0" hangingPunct="0">
              <a:lnSpc>
                <a:spcPct val="110000"/>
              </a:lnSpc>
              <a:spcBef>
                <a:spcPts val="9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SE similar results in the detection of PC compared to </a:t>
            </a:r>
            <a:r>
              <a:rPr lang="en-US"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mp</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-MRI</a:t>
            </a:r>
          </a:p>
          <a:p>
            <a:pPr defTabSz="917575" eaLnBrk="0" hangingPunct="0">
              <a:lnSpc>
                <a:spcPct val="110000"/>
              </a:lnSpc>
              <a:spcBef>
                <a:spcPts val="9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Pelzer et al: equal results comparing RTE with 4 different modalities at 3.0 T in patients with proven PC prior to RP</a:t>
            </a:r>
          </a:p>
          <a:p>
            <a:pPr defTabSz="917575" eaLnBrk="0" hangingPunct="0">
              <a:lnSpc>
                <a:spcPct val="110000"/>
              </a:lnSpc>
              <a:spcBef>
                <a:spcPts val="900"/>
              </a:spcBef>
              <a:tabLst>
                <a:tab pos="266700" algn="l"/>
                <a:tab pos="533400" algn="l"/>
                <a:tab pos="3225800"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RTE: Se 44.1 % to 58.9 % and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83.0 % to 74.8 %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MRI: Se 36.7% to 43.1 % and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85.9 % to 79.8%</a:t>
            </a:r>
          </a:p>
          <a:p>
            <a:pPr defTabSz="917575" eaLnBrk="0" hangingPunct="0">
              <a:lnSpc>
                <a:spcPct val="110000"/>
              </a:lnSpc>
              <a:spcBef>
                <a:spcPts val="9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RTE: better detection rate in apical and middle parts vs MRI 		    (66.7%-80% vs 41.7%-60%)</a:t>
            </a:r>
          </a:p>
          <a:p>
            <a:pPr defTabSz="917575" eaLnBrk="0" hangingPunct="0">
              <a:lnSpc>
                <a:spcPct val="110000"/>
              </a:lnSpc>
              <a:spcBef>
                <a:spcPts val="900"/>
              </a:spcBef>
              <a:tabLst>
                <a:tab pos="266700" algn="l"/>
                <a:tab pos="533400" algn="l"/>
                <a:tab pos="32258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MRI: better detection rate at gland´s base (14.9% vs 19.4%) 		    and transitional zone (29.6 % vs. 34.7 %)</a:t>
            </a:r>
            <a:endParaRPr lang="en-US" sz="1800" b="1" dirty="0">
              <a:solidFill>
                <a:srgbClr val="FFFFFF"/>
              </a:solidFill>
              <a:latin typeface="Calibri" panose="020F0502020204030204" pitchFamily="34" charset="0"/>
              <a:cs typeface="Calibri" panose="020F0502020204030204" pitchFamily="34" charset="0"/>
            </a:endParaRPr>
          </a:p>
          <a:p>
            <a:pPr defTabSz="917575" eaLnBrk="0" hangingPunct="0">
              <a:lnSpc>
                <a:spcPct val="110000"/>
              </a:lnSpc>
              <a:spcBef>
                <a:spcPts val="900"/>
              </a:spcBef>
              <a:tabLst>
                <a:tab pos="266700" algn="l"/>
                <a:tab pos="533400" algn="l"/>
                <a:tab pos="3225800" algn="l"/>
              </a:tabLst>
              <a:defRPr/>
            </a:pPr>
            <a:endParaRPr lang="en-US" sz="2000" b="1" dirty="0">
              <a:solidFill>
                <a:srgbClr val="FFFFFF"/>
              </a:solidFill>
              <a:latin typeface="Calibri" panose="020F0502020204030204" pitchFamily="34" charset="0"/>
              <a:cs typeface="Calibri" panose="020F0502020204030204" pitchFamily="34" charset="0"/>
            </a:endParaRP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95550" y="638175"/>
            <a:ext cx="7205663"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8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SWE performance</a:t>
            </a:r>
            <a:endParaRPr lang="fr-FR" altLang="fr-FR" sz="3200" i="1" dirty="0">
              <a:solidFill>
                <a:srgbClr val="FFFFFF"/>
              </a:solidFill>
              <a:latin typeface="Calibri" panose="020F0502020204030204" pitchFamily="34" charset="0"/>
              <a:cs typeface="Calibri" panose="020F0502020204030204" pitchFamily="34" charset="0"/>
            </a:endParaRPr>
          </a:p>
        </p:txBody>
      </p:sp>
      <p:sp>
        <p:nvSpPr>
          <p:cNvPr id="41986" name="Rectangle 5"/>
          <p:cNvSpPr>
            <a:spLocks noChangeArrowheads="1"/>
          </p:cNvSpPr>
          <p:nvPr/>
        </p:nvSpPr>
        <p:spPr bwMode="auto">
          <a:xfrm>
            <a:off x="2495550" y="1943100"/>
            <a:ext cx="8494713" cy="3810000"/>
          </a:xfrm>
          <a:prstGeom prst="rect">
            <a:avLst/>
          </a:prstGeom>
          <a:noFill/>
          <a:ln w="9525">
            <a:noFill/>
            <a:miter lim="800000"/>
            <a:headEnd/>
            <a:tailEnd/>
          </a:ln>
        </p:spPr>
        <p:txBody>
          <a:bodyPr lIns="93662" tIns="46037" rIns="93662" bIns="46037"/>
          <a:lstStyle/>
          <a:p>
            <a:pPr defTabSz="917575" eaLnBrk="0" hangingPunct="0">
              <a:lnSpc>
                <a:spcPct val="120000"/>
              </a:lnSpc>
              <a:spcBef>
                <a:spcPts val="1000"/>
              </a:spcBef>
              <a:tabLst>
                <a:tab pos="179388" algn="l"/>
                <a:tab pos="358775" algn="l"/>
                <a:tab pos="717550" algn="l"/>
              </a:tabLst>
            </a:pPr>
            <a:r>
              <a:rPr lang="en-US" sz="2000" b="1">
                <a:latin typeface="Calibri" pitchFamily="34" charset="0"/>
                <a:cs typeface="Calibri" pitchFamily="34" charset="0"/>
              </a:rPr>
              <a:t>• Prospective bicentric study </a:t>
            </a:r>
            <a:r>
              <a:rPr lang="en-US" sz="1400" b="1">
                <a:latin typeface="Calibri" pitchFamily="34" charset="0"/>
                <a:cs typeface="Calibri" pitchFamily="34" charset="0"/>
              </a:rPr>
              <a:t>(Dr Barr Ohio, USA &amp; Dr Correas Paris, France) 	</a:t>
            </a:r>
            <a:endParaRPr lang="en-US" sz="2000" b="1">
              <a:latin typeface="Calibri" pitchFamily="34" charset="0"/>
              <a:cs typeface="Calibri" pitchFamily="34" charset="0"/>
            </a:endParaRPr>
          </a:p>
          <a:p>
            <a:pPr defTabSz="917575" eaLnBrk="0" hangingPunct="0">
              <a:lnSpc>
                <a:spcPct val="120000"/>
              </a:lnSpc>
              <a:spcBef>
                <a:spcPts val="1000"/>
              </a:spcBef>
              <a:tabLst>
                <a:tab pos="179388" algn="l"/>
                <a:tab pos="358775" algn="l"/>
                <a:tab pos="717550" algn="l"/>
              </a:tabLst>
            </a:pPr>
            <a:r>
              <a:rPr lang="en-US" sz="2000" b="1">
                <a:latin typeface="Calibri" pitchFamily="34" charset="0"/>
                <a:cs typeface="Calibri" pitchFamily="34" charset="0"/>
              </a:rPr>
              <a:t>• Population: 184 men (66±7 Y) + PSA level (7.4±6.5 ng/ml)</a:t>
            </a:r>
            <a:br>
              <a:rPr lang="en-US" sz="2000" b="1">
                <a:latin typeface="Calibri" pitchFamily="34" charset="0"/>
                <a:cs typeface="Calibri" pitchFamily="34" charset="0"/>
              </a:rPr>
            </a:br>
            <a:r>
              <a:rPr lang="en-US" sz="2000" b="1">
                <a:latin typeface="Calibri" pitchFamily="34" charset="0"/>
                <a:cs typeface="Calibri" pitchFamily="34" charset="0"/>
              </a:rPr>
              <a:t>		</a:t>
            </a:r>
            <a:r>
              <a:rPr lang="en-US" sz="1800" b="1">
                <a:latin typeface="Calibri" pitchFamily="34" charset="0"/>
                <a:cs typeface="Calibri" pitchFamily="34" charset="0"/>
              </a:rPr>
              <a:t>state-of-the art prostate imaging using AixPlorer (SSI, France)</a:t>
            </a:r>
            <a:r>
              <a:rPr lang="en-US" sz="1800" b="1">
                <a:solidFill>
                  <a:srgbClr val="FFFFFF"/>
                </a:solidFill>
                <a:latin typeface="Calibri" pitchFamily="34" charset="0"/>
                <a:cs typeface="Calibri" pitchFamily="34" charset="0"/>
              </a:rPr>
              <a:t/>
            </a:r>
            <a:br>
              <a:rPr lang="en-US" sz="1800" b="1">
                <a:solidFill>
                  <a:srgbClr val="FFFFFF"/>
                </a:solidFill>
                <a:latin typeface="Calibri" pitchFamily="34" charset="0"/>
                <a:cs typeface="Calibri" pitchFamily="34" charset="0"/>
              </a:rPr>
            </a:br>
            <a:r>
              <a:rPr lang="en-US" sz="1800" b="1">
                <a:solidFill>
                  <a:srgbClr val="FFFFFF"/>
                </a:solidFill>
                <a:latin typeface="Calibri" pitchFamily="34" charset="0"/>
                <a:cs typeface="Calibri" pitchFamily="34" charset="0"/>
              </a:rPr>
              <a:t> 		 =&gt; 12 elasticity measurements taken at systematic biopsy sites</a:t>
            </a:r>
            <a:br>
              <a:rPr lang="en-US" sz="1800" b="1">
                <a:solidFill>
                  <a:srgbClr val="FFFFFF"/>
                </a:solidFill>
                <a:latin typeface="Calibri" pitchFamily="34" charset="0"/>
                <a:cs typeface="Calibri" pitchFamily="34" charset="0"/>
              </a:rPr>
            </a:br>
            <a:r>
              <a:rPr lang="en-US" sz="1800" b="1">
                <a:solidFill>
                  <a:srgbClr val="FFFFFF"/>
                </a:solidFill>
                <a:latin typeface="Calibri" pitchFamily="34" charset="0"/>
                <a:cs typeface="Calibri" pitchFamily="34" charset="0"/>
              </a:rPr>
              <a:t>		 =&gt; additional SWE for each nodule detected at Bmode/SWE </a:t>
            </a:r>
            <a:br>
              <a:rPr lang="en-US" sz="1800" b="1">
                <a:solidFill>
                  <a:srgbClr val="FFFFFF"/>
                </a:solidFill>
                <a:latin typeface="Calibri" pitchFamily="34" charset="0"/>
                <a:cs typeface="Calibri" pitchFamily="34" charset="0"/>
              </a:rPr>
            </a:br>
            <a:r>
              <a:rPr lang="en-US" sz="1800" b="1">
                <a:solidFill>
                  <a:srgbClr val="FFFFFF"/>
                </a:solidFill>
                <a:latin typeface="Calibri" pitchFamily="34" charset="0"/>
                <a:cs typeface="Calibri" pitchFamily="34" charset="0"/>
              </a:rPr>
              <a:t>		     (elasticity value in kPa and ratio with adjacent parenchyma)</a:t>
            </a:r>
          </a:p>
          <a:p>
            <a:pPr defTabSz="917575" eaLnBrk="0" hangingPunct="0">
              <a:lnSpc>
                <a:spcPct val="120000"/>
              </a:lnSpc>
              <a:spcBef>
                <a:spcPts val="1000"/>
              </a:spcBef>
              <a:tabLst>
                <a:tab pos="179388" algn="l"/>
                <a:tab pos="358775" algn="l"/>
                <a:tab pos="717550" algn="l"/>
              </a:tabLst>
            </a:pPr>
            <a:r>
              <a:rPr lang="en-US" sz="2000" b="1">
                <a:latin typeface="Calibri" pitchFamily="34" charset="0"/>
                <a:cs typeface="Calibri" pitchFamily="34" charset="0"/>
              </a:rPr>
              <a:t>• Pathology: </a:t>
            </a:r>
            <a:r>
              <a:rPr lang="en-US" sz="1800" b="1">
                <a:latin typeface="Calibri" pitchFamily="34" charset="0"/>
                <a:cs typeface="Calibri" pitchFamily="34" charset="0"/>
              </a:rPr>
              <a:t>12 systematic biopsies + 2-6 targeted biopsies</a:t>
            </a:r>
            <a:br>
              <a:rPr lang="en-US" sz="1800" b="1">
                <a:latin typeface="Calibri" pitchFamily="34" charset="0"/>
                <a:cs typeface="Calibri" pitchFamily="34" charset="0"/>
              </a:rPr>
            </a:br>
            <a:r>
              <a:rPr lang="en-US" sz="1600" b="1">
                <a:latin typeface="Calibri" pitchFamily="34" charset="0"/>
                <a:cs typeface="Calibri" pitchFamily="34" charset="0"/>
              </a:rPr>
              <a:t>	Significant prostate cancer define as positive core length≥ 2mm and Gleason≥ 6</a:t>
            </a:r>
            <a:br>
              <a:rPr lang="en-US" sz="1600" b="1">
                <a:latin typeface="Calibri" pitchFamily="34" charset="0"/>
                <a:cs typeface="Calibri" pitchFamily="34" charset="0"/>
              </a:rPr>
            </a:br>
            <a:r>
              <a:rPr lang="en-US" sz="1800" b="1">
                <a:solidFill>
                  <a:srgbClr val="FFFFFF"/>
                </a:solidFill>
                <a:latin typeface="Calibri" pitchFamily="34" charset="0"/>
                <a:cs typeface="Calibri" pitchFamily="34" charset="0"/>
              </a:rPr>
              <a:t>		- Lesions: 132 detected at conventional US/ pathology</a:t>
            </a:r>
            <a:br>
              <a:rPr lang="en-US" sz="1800" b="1">
                <a:solidFill>
                  <a:srgbClr val="FFFFFF"/>
                </a:solidFill>
                <a:latin typeface="Calibri" pitchFamily="34" charset="0"/>
                <a:cs typeface="Calibri" pitchFamily="34" charset="0"/>
              </a:rPr>
            </a:br>
            <a:r>
              <a:rPr lang="en-US" sz="1800" b="1">
                <a:solidFill>
                  <a:srgbClr val="FFFFFF"/>
                </a:solidFill>
                <a:latin typeface="Calibri" pitchFamily="34" charset="0"/>
                <a:cs typeface="Calibri" pitchFamily="34" charset="0"/>
              </a:rPr>
              <a:t>		- 56 cancers / 76 benign lesions </a:t>
            </a:r>
            <a:r>
              <a:rPr lang="en-US" sz="1600" b="1">
                <a:solidFill>
                  <a:srgbClr val="FFFFFF"/>
                </a:solidFill>
                <a:latin typeface="Calibri" pitchFamily="34" charset="0"/>
                <a:cs typeface="Calibri" pitchFamily="34" charset="0"/>
              </a:rPr>
              <a:t>(hyperplasia/ focal prostatitis)</a:t>
            </a:r>
          </a:p>
        </p:txBody>
      </p:sp>
      <p:sp>
        <p:nvSpPr>
          <p:cNvPr id="41987" name="Rectangle 3"/>
          <p:cNvSpPr>
            <a:spLocks noChangeArrowheads="1"/>
          </p:cNvSpPr>
          <p:nvPr/>
        </p:nvSpPr>
        <p:spPr bwMode="auto">
          <a:xfrm>
            <a:off x="1560513" y="6140450"/>
            <a:ext cx="8423275" cy="276225"/>
          </a:xfrm>
          <a:prstGeom prst="rect">
            <a:avLst/>
          </a:prstGeom>
          <a:noFill/>
          <a:ln w="9525">
            <a:noFill/>
            <a:miter lim="800000"/>
            <a:headEnd/>
            <a:tailEnd/>
          </a:ln>
        </p:spPr>
        <p:txBody>
          <a:bodyPr>
            <a:spAutoFit/>
          </a:bodyPr>
          <a:lstStyle/>
          <a:p>
            <a:pPr algn="ctr" eaLnBrk="0" hangingPunct="0"/>
            <a:r>
              <a:rPr lang="da-DK" sz="1200">
                <a:solidFill>
                  <a:srgbClr val="FFFFFF"/>
                </a:solidFill>
                <a:latin typeface="Calibri" pitchFamily="34" charset="0"/>
                <a:cs typeface="Calibri" pitchFamily="34" charset="0"/>
              </a:rPr>
              <a:t>Correas JM, et al. Prostate Cancer: Diagnostic Performance of Real-time Shear-Wave Elastography. Radiology. 2014 Nov 19:</a:t>
            </a:r>
            <a:endParaRPr lang="fr-FR" sz="1200">
              <a:solidFill>
                <a:srgbClr val="FFFFFF"/>
              </a:solidFill>
              <a:latin typeface="Calibri" pitchFamily="34" charset="0"/>
              <a:cs typeface="Calibri" pitchFamily="34" charset="0"/>
            </a:endParaRP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495550" y="638175"/>
            <a:ext cx="7205663"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ELASTOGRAPHY</a:t>
            </a: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SWE </a:t>
            </a:r>
            <a:r>
              <a:rPr lang="fr-FR" altLang="fr-FR"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improving</a:t>
            </a: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altLang="fr-FR"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biopsy</a:t>
            </a: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guidance</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43010" name="Rectangle 4"/>
          <p:cNvSpPr>
            <a:spLocks noChangeArrowheads="1"/>
          </p:cNvSpPr>
          <p:nvPr/>
        </p:nvSpPr>
        <p:spPr bwMode="auto">
          <a:xfrm>
            <a:off x="1946275" y="1900238"/>
            <a:ext cx="8494713" cy="4103687"/>
          </a:xfrm>
          <a:prstGeom prst="rect">
            <a:avLst/>
          </a:prstGeom>
          <a:noFill/>
          <a:ln w="9525">
            <a:noFill/>
            <a:miter lim="800000"/>
            <a:headEnd/>
            <a:tailEnd/>
          </a:ln>
        </p:spPr>
        <p:txBody>
          <a:bodyPr lIns="93662" tIns="46037" rIns="93662" bIns="46037"/>
          <a:lstStyle/>
          <a:p>
            <a:pPr defTabSz="917575" eaLnBrk="0" hangingPunct="0">
              <a:lnSpc>
                <a:spcPct val="120000"/>
              </a:lnSpc>
              <a:spcBef>
                <a:spcPts val="1000"/>
              </a:spcBef>
              <a:tabLst>
                <a:tab pos="179388" algn="l"/>
                <a:tab pos="358775" algn="l"/>
                <a:tab pos="717550" algn="l"/>
              </a:tabLst>
            </a:pPr>
            <a:r>
              <a:rPr lang="en-US" sz="2000" b="1">
                <a:latin typeface="Calibri" pitchFamily="34" charset="0"/>
                <a:cs typeface="Calibri" pitchFamily="34" charset="0"/>
              </a:rPr>
              <a:t>• Prospective bicentric study </a:t>
            </a:r>
            <a:r>
              <a:rPr lang="en-US" sz="1400" b="1">
                <a:latin typeface="Calibri" pitchFamily="34" charset="0"/>
                <a:cs typeface="Calibri" pitchFamily="34" charset="0"/>
              </a:rPr>
              <a:t>(Dr Barr Ohio, USA &amp; Dr Correas Paris, France) 	</a:t>
            </a:r>
            <a:endParaRPr lang="en-US" sz="2000" b="1">
              <a:latin typeface="Calibri" pitchFamily="34" charset="0"/>
              <a:cs typeface="Calibri" pitchFamily="34" charset="0"/>
            </a:endParaRPr>
          </a:p>
          <a:p>
            <a:pPr defTabSz="917575" eaLnBrk="0" hangingPunct="0">
              <a:lnSpc>
                <a:spcPct val="120000"/>
              </a:lnSpc>
              <a:spcBef>
                <a:spcPts val="1000"/>
              </a:spcBef>
              <a:tabLst>
                <a:tab pos="179388" algn="l"/>
                <a:tab pos="358775" algn="l"/>
                <a:tab pos="717550" algn="l"/>
              </a:tabLst>
            </a:pPr>
            <a:r>
              <a:rPr lang="en-US" sz="2000" b="1">
                <a:latin typeface="Calibri" pitchFamily="34" charset="0"/>
                <a:cs typeface="Calibri" pitchFamily="34" charset="0"/>
              </a:rPr>
              <a:t>• Population: 184 men (66 ± 7 Y) + PSA level (7.4 ± 6.5 ng/ml)</a:t>
            </a:r>
            <a:br>
              <a:rPr lang="en-US" sz="2000" b="1">
                <a:latin typeface="Calibri" pitchFamily="34" charset="0"/>
                <a:cs typeface="Calibri" pitchFamily="34" charset="0"/>
              </a:rPr>
            </a:br>
            <a:r>
              <a:rPr lang="en-US" sz="2000" b="1">
                <a:latin typeface="Calibri" pitchFamily="34" charset="0"/>
                <a:cs typeface="Calibri" pitchFamily="34" charset="0"/>
              </a:rPr>
              <a:t>		</a:t>
            </a:r>
            <a:r>
              <a:rPr lang="en-US" sz="1800" b="1">
                <a:latin typeface="Calibri" pitchFamily="34" charset="0"/>
                <a:cs typeface="Calibri" pitchFamily="34" charset="0"/>
              </a:rPr>
              <a:t>state-of-the art prostate imaging using AixPlorer (SSI, France)</a:t>
            </a:r>
            <a:endParaRPr lang="en-US" sz="1800" b="1">
              <a:solidFill>
                <a:srgbClr val="FFFFFF"/>
              </a:solidFill>
              <a:latin typeface="Calibri" pitchFamily="34" charset="0"/>
              <a:cs typeface="Calibri" pitchFamily="34" charset="0"/>
            </a:endParaRPr>
          </a:p>
          <a:p>
            <a:pPr defTabSz="917575" eaLnBrk="0" hangingPunct="0">
              <a:lnSpc>
                <a:spcPct val="120000"/>
              </a:lnSpc>
              <a:spcBef>
                <a:spcPts val="1000"/>
              </a:spcBef>
              <a:tabLst>
                <a:tab pos="179388" algn="l"/>
                <a:tab pos="358775" algn="l"/>
                <a:tab pos="717550" algn="l"/>
              </a:tabLst>
            </a:pPr>
            <a:r>
              <a:rPr lang="en-US" sz="2000" b="1">
                <a:latin typeface="Calibri" pitchFamily="34" charset="0"/>
                <a:cs typeface="Calibri" pitchFamily="34" charset="0"/>
              </a:rPr>
              <a:t>• Pathology: </a:t>
            </a:r>
            <a:r>
              <a:rPr lang="en-US" sz="1800" b="1">
                <a:latin typeface="Calibri" pitchFamily="34" charset="0"/>
                <a:cs typeface="Calibri" pitchFamily="34" charset="0"/>
              </a:rPr>
              <a:t>12 systematic biopsies + 2-6 targeted biopsies</a:t>
            </a:r>
            <a:br>
              <a:rPr lang="en-US" sz="1800" b="1">
                <a:latin typeface="Calibri" pitchFamily="34" charset="0"/>
                <a:cs typeface="Calibri" pitchFamily="34" charset="0"/>
              </a:rPr>
            </a:br>
            <a:r>
              <a:rPr lang="en-US" sz="1600" b="1">
                <a:latin typeface="Calibri" pitchFamily="34" charset="0"/>
                <a:cs typeface="Calibri" pitchFamily="34" charset="0"/>
              </a:rPr>
              <a:t>	Significant prostate cancer define as positive core length≥ 2mm and Gleason≥ 6</a:t>
            </a:r>
            <a:br>
              <a:rPr lang="en-US" sz="1600" b="1">
                <a:latin typeface="Calibri" pitchFamily="34" charset="0"/>
                <a:cs typeface="Calibri" pitchFamily="34" charset="0"/>
              </a:rPr>
            </a:br>
            <a:r>
              <a:rPr lang="en-US" sz="1800" b="1">
                <a:solidFill>
                  <a:srgbClr val="FFFFFF"/>
                </a:solidFill>
                <a:latin typeface="Calibri" pitchFamily="34" charset="0"/>
                <a:cs typeface="Calibri" pitchFamily="34" charset="0"/>
              </a:rPr>
              <a:t>		- Lesions: 132 detected at conventional US/ pathology</a:t>
            </a:r>
            <a:br>
              <a:rPr lang="en-US" sz="1800" b="1">
                <a:solidFill>
                  <a:srgbClr val="FFFFFF"/>
                </a:solidFill>
                <a:latin typeface="Calibri" pitchFamily="34" charset="0"/>
                <a:cs typeface="Calibri" pitchFamily="34" charset="0"/>
              </a:rPr>
            </a:br>
            <a:r>
              <a:rPr lang="en-US" sz="1800" b="1">
                <a:solidFill>
                  <a:srgbClr val="FFFFFF"/>
                </a:solidFill>
                <a:latin typeface="Calibri" pitchFamily="34" charset="0"/>
                <a:cs typeface="Calibri" pitchFamily="34" charset="0"/>
              </a:rPr>
              <a:t>		- 56 cancers / 76 benign lesions </a:t>
            </a:r>
            <a:r>
              <a:rPr lang="en-US" sz="1600" b="1">
                <a:solidFill>
                  <a:srgbClr val="FFFFFF"/>
                </a:solidFill>
                <a:latin typeface="Calibri" pitchFamily="34" charset="0"/>
                <a:cs typeface="Calibri" pitchFamily="34" charset="0"/>
              </a:rPr>
              <a:t>(hyperplasia/ focal prostatitis)</a:t>
            </a:r>
            <a:endParaRPr lang="en-US" sz="2000" b="1">
              <a:solidFill>
                <a:srgbClr val="FFFFFF"/>
              </a:solidFill>
              <a:latin typeface="Calibri" pitchFamily="34" charset="0"/>
              <a:cs typeface="Calibri" pitchFamily="34" charset="0"/>
            </a:endParaRPr>
          </a:p>
          <a:p>
            <a:pPr defTabSz="917575" eaLnBrk="0" hangingPunct="0">
              <a:lnSpc>
                <a:spcPct val="120000"/>
              </a:lnSpc>
              <a:spcBef>
                <a:spcPts val="1000"/>
              </a:spcBef>
              <a:tabLst>
                <a:tab pos="179388" algn="l"/>
                <a:tab pos="358775" algn="l"/>
                <a:tab pos="717550" algn="l"/>
              </a:tabLst>
            </a:pPr>
            <a:r>
              <a:rPr lang="en-US" sz="2000" b="1">
                <a:latin typeface="Calibri" pitchFamily="34" charset="0"/>
                <a:cs typeface="Calibri" pitchFamily="34" charset="0"/>
              </a:rPr>
              <a:t> • Cancer detection rate:</a:t>
            </a:r>
            <a:br>
              <a:rPr lang="en-US" sz="2000" b="1">
                <a:latin typeface="Calibri" pitchFamily="34" charset="0"/>
                <a:cs typeface="Calibri" pitchFamily="34" charset="0"/>
              </a:rPr>
            </a:br>
            <a:r>
              <a:rPr lang="en-US" sz="2000" b="1">
                <a:solidFill>
                  <a:srgbClr val="FFFFFF"/>
                </a:solidFill>
                <a:latin typeface="Calibri" pitchFamily="34" charset="0"/>
                <a:cs typeface="Calibri" pitchFamily="34" charset="0"/>
              </a:rPr>
              <a:t>		- Systematic biopsies: 1709 including 213 positive cores (12%)</a:t>
            </a:r>
            <a:br>
              <a:rPr lang="en-US" sz="2000" b="1">
                <a:solidFill>
                  <a:srgbClr val="FFFFFF"/>
                </a:solidFill>
                <a:latin typeface="Calibri" pitchFamily="34" charset="0"/>
                <a:cs typeface="Calibri" pitchFamily="34" charset="0"/>
              </a:rPr>
            </a:br>
            <a:r>
              <a:rPr lang="en-US" sz="2000" b="1">
                <a:solidFill>
                  <a:srgbClr val="FFFFFF"/>
                </a:solidFill>
                <a:latin typeface="Calibri" pitchFamily="34" charset="0"/>
                <a:cs typeface="Calibri" pitchFamily="34" charset="0"/>
              </a:rPr>
              <a:t>		- Targeted biopies: 275 including 110 positive cores (40%) </a:t>
            </a:r>
            <a:r>
              <a:rPr lang="en-US" sz="1800" b="1">
                <a:latin typeface="Calibri" pitchFamily="34" charset="0"/>
                <a:cs typeface="Calibri" pitchFamily="34" charset="0"/>
              </a:rPr>
              <a:t>		  </a:t>
            </a:r>
            <a:endParaRPr lang="en-US" sz="1600" b="1">
              <a:solidFill>
                <a:srgbClr val="FFFFFF"/>
              </a:solidFill>
              <a:latin typeface="Calibri" pitchFamily="34" charset="0"/>
              <a:cs typeface="Calibri" pitchFamily="34" charset="0"/>
            </a:endParaRPr>
          </a:p>
          <a:p>
            <a:pPr defTabSz="917575" eaLnBrk="0" hangingPunct="0">
              <a:lnSpc>
                <a:spcPct val="120000"/>
              </a:lnSpc>
              <a:spcBef>
                <a:spcPts val="1000"/>
              </a:spcBef>
              <a:tabLst>
                <a:tab pos="179388" algn="l"/>
                <a:tab pos="358775" algn="l"/>
                <a:tab pos="717550" algn="l"/>
              </a:tabLst>
            </a:pPr>
            <a:endParaRPr lang="en-US" sz="1800" b="1">
              <a:solidFill>
                <a:srgbClr val="FFFFFF"/>
              </a:solidFill>
              <a:latin typeface="Calibri" pitchFamily="34" charset="0"/>
              <a:cs typeface="Calibri" pitchFamily="34" charset="0"/>
            </a:endParaRPr>
          </a:p>
        </p:txBody>
      </p:sp>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055813" y="2351088"/>
            <a:ext cx="4473575" cy="3263900"/>
          </a:xfrm>
          <a:prstGeom prst="rect">
            <a:avLst/>
          </a:prstGeom>
          <a:noFill/>
          <a:ln>
            <a:noFill/>
          </a:ln>
          <a:effectLst/>
          <a:extLst/>
        </p:spPr>
        <p:txBody>
          <a:bodyPr lIns="93662" tIns="46037" rIns="93662" bIns="46037"/>
          <a:lstStyle/>
          <a:p>
            <a:pPr defTabSz="917575" eaLnBrk="0" hangingPunct="0">
              <a:lnSpc>
                <a:spcPct val="110000"/>
              </a:lnSpc>
              <a:spcBef>
                <a:spcPts val="1200"/>
              </a:spcBef>
              <a:tabLst>
                <a:tab pos="180975" algn="l"/>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Strain elastography:</a:t>
            </a: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lack of uniform compression (micro-convex shape)</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diffuse cancer disease</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operator dependency</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slippage artifact: mismatch between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pre and post compression planes</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training</a:t>
            </a:r>
          </a:p>
        </p:txBody>
      </p:sp>
      <p:sp>
        <p:nvSpPr>
          <p:cNvPr id="5" name="Rectangle 4"/>
          <p:cNvSpPr>
            <a:spLocks noChangeArrowheads="1"/>
          </p:cNvSpPr>
          <p:nvPr/>
        </p:nvSpPr>
        <p:spPr bwMode="auto">
          <a:xfrm>
            <a:off x="1685925" y="669925"/>
            <a:ext cx="8805863" cy="114300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US ELASTOGRAPHY</a:t>
            </a:r>
            <a:r>
              <a:rPr lang="fr-FR" altLang="fr-FR"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8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Limitations</a:t>
            </a:r>
            <a:endParaRPr lang="fr-FR" altLang="fr-FR" sz="3200" i="1" dirty="0">
              <a:solidFill>
                <a:srgbClr val="FFFFFF"/>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529388" y="1812925"/>
            <a:ext cx="4400550" cy="4333875"/>
          </a:xfrm>
          <a:prstGeom prst="rect">
            <a:avLst/>
          </a:prstGeom>
          <a:ln>
            <a:solidFill>
              <a:schemeClr val="accent4">
                <a:lumMod val="60000"/>
                <a:lumOff val="40000"/>
              </a:schemeClr>
            </a:solidFill>
          </a:ln>
        </p:spPr>
      </p:pic>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546225" y="704850"/>
            <a:ext cx="3248025" cy="1492250"/>
          </a:xfrm>
          <a:prstGeom prst="rect">
            <a:avLst/>
          </a:prstGeom>
          <a:noFill/>
          <a:ln>
            <a:noFill/>
          </a:ln>
          <a:effectLst/>
          <a:extLst/>
        </p:spPr>
        <p:txBody>
          <a:bodyPr lIns="93662" tIns="46037" rIns="93662" bIns="46037" anchor="ctr"/>
          <a:lstStyle/>
          <a:p>
            <a:pPr algn="ctr" eaLnBrk="0" hangingPunct="0">
              <a:lnSpc>
                <a:spcPct val="110000"/>
              </a:lnSpc>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PROSTATE US ELASTOGRAPHY</a:t>
            </a: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Limitations</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1546225" y="2560638"/>
            <a:ext cx="8383588" cy="3924300"/>
          </a:xfrm>
          <a:prstGeom prst="rect">
            <a:avLst/>
          </a:prstGeom>
          <a:noFill/>
          <a:ln>
            <a:noFill/>
          </a:ln>
          <a:effectLst/>
          <a:extLst/>
        </p:spPr>
        <p:txBody>
          <a:bodyPr lIns="93662" tIns="46037" rIns="93662" bIns="46037"/>
          <a:lstStyle/>
          <a:p>
            <a:pPr defTabSz="917575" eaLnBrk="0" hangingPunct="0">
              <a:lnSpc>
                <a:spcPct val="114000"/>
              </a:lnSpc>
              <a:spcBef>
                <a:spcPts val="1200"/>
              </a:spcBef>
              <a:tabLst>
                <a:tab pos="361950"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SW elastography:</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pressure artifacts (induced by end-fire transducer)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slow frame rate (1 image per second)</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limited size of the ROI (half prostate covered)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delay for signal stabilization at each acquisition plane</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signal attenuation in large prostates (anterior gland) </a:t>
            </a:r>
          </a:p>
          <a:p>
            <a:pPr defTabSz="917575" eaLnBrk="0" hangingPunct="0">
              <a:lnSpc>
                <a:spcPct val="114000"/>
              </a:lnSpc>
              <a:spcBef>
                <a:spcPts val="1200"/>
              </a:spcBef>
              <a:tabLst>
                <a:tab pos="361950"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Intrinsic limitations </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(any prostate elastography technique):</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Not all cancers are stiff</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All stiff lesions are not cancers (calcifications, fibrosis…).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=&gt; Elasticity information must be combined with B-mode findings</a:t>
            </a:r>
          </a:p>
          <a:p>
            <a:pPr defTabSz="917575" eaLnBrk="0" hangingPunct="0">
              <a:lnSpc>
                <a:spcPct val="114000"/>
              </a:lnSpc>
              <a:spcBef>
                <a:spcPts val="1200"/>
              </a:spcBef>
              <a:tabLst>
                <a:tab pos="361950" algn="l"/>
              </a:tabLst>
              <a:defRPr/>
            </a:pP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14000"/>
              </a:lnSpc>
              <a:spcBef>
                <a:spcPts val="1200"/>
              </a:spcBef>
              <a:tabLst>
                <a:tab pos="36195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45059" name="Picture 1"/>
          <p:cNvPicPr>
            <a:picLocks noChangeAspect="1"/>
          </p:cNvPicPr>
          <p:nvPr/>
        </p:nvPicPr>
        <p:blipFill>
          <a:blip r:embed="rId2"/>
          <a:srcRect/>
          <a:stretch>
            <a:fillRect/>
          </a:stretch>
        </p:blipFill>
        <p:spPr bwMode="auto">
          <a:xfrm>
            <a:off x="5543550" y="619125"/>
            <a:ext cx="3167063" cy="2220913"/>
          </a:xfrm>
          <a:prstGeom prst="rect">
            <a:avLst/>
          </a:prstGeom>
          <a:noFill/>
          <a:ln w="9525">
            <a:noFill/>
            <a:miter lim="800000"/>
            <a:headEnd/>
            <a:tailEnd/>
          </a:ln>
        </p:spPr>
      </p:pic>
      <p:pic>
        <p:nvPicPr>
          <p:cNvPr id="45060" name="Picture 2"/>
          <p:cNvPicPr>
            <a:picLocks noChangeAspect="1"/>
          </p:cNvPicPr>
          <p:nvPr/>
        </p:nvPicPr>
        <p:blipFill>
          <a:blip r:embed="rId3"/>
          <a:srcRect/>
          <a:stretch>
            <a:fillRect/>
          </a:stretch>
        </p:blipFill>
        <p:spPr bwMode="auto">
          <a:xfrm>
            <a:off x="7862888" y="2425700"/>
            <a:ext cx="3122612" cy="2189163"/>
          </a:xfrm>
          <a:prstGeom prst="rect">
            <a:avLst/>
          </a:prstGeom>
          <a:noFill/>
          <a:ln w="9525">
            <a:noFill/>
            <a:miter lim="800000"/>
            <a:headEnd/>
            <a:tailEnd/>
          </a:ln>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52600" y="644525"/>
            <a:ext cx="8686800" cy="1143000"/>
          </a:xfrm>
          <a:prstGeom prst="rect">
            <a:avLst/>
          </a:prstGeom>
          <a:noFill/>
          <a:ln>
            <a:noFill/>
          </a:ln>
          <a:effectLst/>
          <a:extLst/>
        </p:spPr>
        <p:txBody>
          <a:bodyPr lIns="93662" tIns="46037" rIns="93662" bIns="46037" anchor="ctr"/>
          <a:lstStyle/>
          <a:p>
            <a:pPr algn="ctr" defTabSz="917575" eaLnBrk="0" hangingPunct="0">
              <a:lnSpc>
                <a:spcPct val="105000"/>
              </a:lnSpc>
              <a:defRPr/>
            </a:pP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OUTLINE</a:t>
            </a:r>
          </a:p>
        </p:txBody>
      </p:sp>
      <p:sp>
        <p:nvSpPr>
          <p:cNvPr id="3" name="Rectangle 3"/>
          <p:cNvSpPr>
            <a:spLocks noChangeArrowheads="1"/>
          </p:cNvSpPr>
          <p:nvPr/>
        </p:nvSpPr>
        <p:spPr bwMode="auto">
          <a:xfrm>
            <a:off x="3300413" y="1679575"/>
            <a:ext cx="6315075" cy="4065588"/>
          </a:xfrm>
          <a:prstGeom prst="rect">
            <a:avLst/>
          </a:prstGeom>
          <a:noFill/>
          <a:ln>
            <a:noFill/>
          </a:ln>
          <a:effectLst/>
          <a:extLst/>
        </p:spPr>
        <p:txBody>
          <a:bodyPr lIns="93662" tIns="46037" rIns="93662" bIns="46037"/>
          <a:lstStyle/>
          <a:p>
            <a:pPr defTabSz="917575" eaLnBrk="0" hangingPunct="0">
              <a:lnSpc>
                <a:spcPct val="115000"/>
              </a:lnSpc>
              <a:spcBef>
                <a:spcPts val="900"/>
              </a:spcBef>
              <a:tabLst>
                <a:tab pos="388938"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PC epidemiology</a:t>
            </a:r>
          </a:p>
          <a:p>
            <a:pPr defTabSz="917575" eaLnBrk="0" hangingPunct="0">
              <a:lnSpc>
                <a:spcPct val="115000"/>
              </a:lnSpc>
              <a:spcBef>
                <a:spcPts val="900"/>
              </a:spcBef>
              <a:tabLst>
                <a:tab pos="388938"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Limitation of current diagnostic tests</a:t>
            </a:r>
          </a:p>
          <a:p>
            <a:pPr defTabSz="917575" eaLnBrk="0" hangingPunct="0">
              <a:lnSpc>
                <a:spcPct val="115000"/>
              </a:lnSpc>
              <a:spcBef>
                <a:spcPts val="900"/>
              </a:spcBef>
              <a:tabLst>
                <a:tab pos="388938"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Prostate elastography:</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techniques</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acquisition</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normal pattern</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cancer pattern</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performance</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limitations</a:t>
            </a:r>
          </a:p>
          <a:p>
            <a:pPr defTabSz="917575" eaLnBrk="0" hangingPunct="0">
              <a:lnSpc>
                <a:spcPct val="115000"/>
              </a:lnSpc>
              <a:spcBef>
                <a:spcPts val="900"/>
              </a:spcBef>
              <a:tabLst>
                <a:tab pos="388938"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Conclusion and perspectives</a:t>
            </a:r>
          </a:p>
          <a:p>
            <a:pPr defTabSz="917575" eaLnBrk="0" hangingPunct="0">
              <a:lnSpc>
                <a:spcPct val="115000"/>
              </a:lnSpc>
              <a:spcBef>
                <a:spcPts val="900"/>
              </a:spcBef>
              <a:tabLst>
                <a:tab pos="388938"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endParaRPr lang="en-US"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p:cNvPicPr>
            <a:picLocks noChangeAspect="1"/>
          </p:cNvPicPr>
          <p:nvPr/>
        </p:nvPicPr>
        <p:blipFill>
          <a:blip r:embed="rId2"/>
          <a:srcRect/>
          <a:stretch>
            <a:fillRect/>
          </a:stretch>
        </p:blipFill>
        <p:spPr bwMode="auto">
          <a:xfrm>
            <a:off x="3638550" y="1581150"/>
            <a:ext cx="5957888" cy="4578350"/>
          </a:xfrm>
          <a:prstGeom prst="rect">
            <a:avLst/>
          </a:prstGeom>
          <a:noFill/>
          <a:ln w="9525">
            <a:noFill/>
            <a:miter lim="800000"/>
            <a:headEnd/>
            <a:tailEnd/>
          </a:ln>
        </p:spPr>
      </p:pic>
      <p:sp>
        <p:nvSpPr>
          <p:cNvPr id="7" name="Rectangle 4"/>
          <p:cNvSpPr>
            <a:spLocks noChangeArrowheads="1"/>
          </p:cNvSpPr>
          <p:nvPr/>
        </p:nvSpPr>
        <p:spPr bwMode="auto">
          <a:xfrm>
            <a:off x="1200150" y="176213"/>
            <a:ext cx="9339263" cy="1492250"/>
          </a:xfrm>
          <a:prstGeom prst="rect">
            <a:avLst/>
          </a:prstGeom>
          <a:noFill/>
          <a:ln>
            <a:noFill/>
          </a:ln>
          <a:effectLst/>
          <a:extLst/>
        </p:spPr>
        <p:txBody>
          <a:bodyPr lIns="93662" tIns="46037" rIns="93662" bIns="46037" anchor="ctr"/>
          <a:lstStyle/>
          <a:p>
            <a:pPr algn="ctr" eaLnBrk="0" hangingPunct="0">
              <a:lnSpc>
                <a:spcPct val="110000"/>
              </a:lnSpc>
              <a:defRPr/>
            </a:pPr>
            <a:r>
              <a:rPr lang="en-US"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IMAGE GUIDED APPROACH TO THE TREATMENT OF PROSTATE HYPERPLASIA</a:t>
            </a:r>
            <a:endParaRPr lang="fr-FR" altLang="fr-FR" sz="2800" i="1" dirty="0">
              <a:solidFill>
                <a:srgbClr val="FFFFFF"/>
              </a:solidFill>
              <a:latin typeface="Calibri" panose="020F0502020204030204" pitchFamily="34" charset="0"/>
              <a:cs typeface="Calibri" panose="020F0502020204030204" pitchFamily="34" charset="0"/>
            </a:endParaRPr>
          </a:p>
        </p:txBody>
      </p:sp>
      <p:sp>
        <p:nvSpPr>
          <p:cNvPr id="46083" name="Rectangle 5"/>
          <p:cNvSpPr>
            <a:spLocks noChangeArrowheads="1"/>
          </p:cNvSpPr>
          <p:nvPr/>
        </p:nvSpPr>
        <p:spPr bwMode="auto">
          <a:xfrm>
            <a:off x="1200150" y="2260600"/>
            <a:ext cx="2794000" cy="1193800"/>
          </a:xfrm>
          <a:prstGeom prst="rect">
            <a:avLst/>
          </a:prstGeom>
          <a:noFill/>
          <a:ln w="9525">
            <a:noFill/>
            <a:miter lim="800000"/>
            <a:headEnd/>
            <a:tailEnd/>
          </a:ln>
        </p:spPr>
        <p:txBody>
          <a:bodyPr lIns="93662" tIns="46037" rIns="93662" bIns="46037"/>
          <a:lstStyle/>
          <a:p>
            <a:pPr defTabSz="917575" eaLnBrk="0" hangingPunct="0">
              <a:lnSpc>
                <a:spcPct val="105000"/>
              </a:lnSpc>
              <a:spcBef>
                <a:spcPct val="35000"/>
              </a:spcBef>
              <a:tabLst>
                <a:tab pos="179388" algn="l"/>
                <a:tab pos="803275" algn="l"/>
                <a:tab pos="2779713" algn="ctr"/>
                <a:tab pos="3943350" algn="ctr"/>
                <a:tab pos="5113338" algn="ctr"/>
                <a:tab pos="6546850" algn="ctr"/>
              </a:tabLst>
            </a:pPr>
            <a:r>
              <a:rPr lang="en-US" sz="2000" b="1">
                <a:latin typeface="Calibri" pitchFamily="34" charset="0"/>
                <a:cs typeface="Calibri" pitchFamily="34" charset="0"/>
              </a:rPr>
              <a:t>PSA Readings </a:t>
            </a:r>
          </a:p>
          <a:p>
            <a:pPr defTabSz="917575" eaLnBrk="0" hangingPunct="0">
              <a:lnSpc>
                <a:spcPct val="105000"/>
              </a:lnSpc>
              <a:spcBef>
                <a:spcPct val="35000"/>
              </a:spcBef>
              <a:tabLst>
                <a:tab pos="179388" algn="l"/>
                <a:tab pos="803275" algn="l"/>
                <a:tab pos="2779713" algn="ctr"/>
                <a:tab pos="3943350" algn="ctr"/>
                <a:tab pos="5113338" algn="ctr"/>
                <a:tab pos="6546850" algn="ctr"/>
              </a:tabLst>
            </a:pPr>
            <a:r>
              <a:rPr lang="en-US" sz="2000" b="1">
                <a:latin typeface="Calibri" pitchFamily="34" charset="0"/>
                <a:cs typeface="Calibri" pitchFamily="34" charset="0"/>
              </a:rPr>
              <a:t>vs. Clinical Imaging</a:t>
            </a:r>
            <a:endParaRPr lang="en-US" b="1">
              <a:latin typeface="Calibri" pitchFamily="34" charset="0"/>
              <a:cs typeface="Calibri" pitchFamily="34" charset="0"/>
            </a:endParaRP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1676400" y="914400"/>
            <a:ext cx="9144000" cy="1384300"/>
          </a:xfrm>
          <a:prstGeom prst="rect">
            <a:avLst/>
          </a:prstGeom>
          <a:noFill/>
          <a:ln w="9525">
            <a:noFill/>
            <a:miter lim="800000"/>
            <a:headEnd/>
            <a:tailEnd/>
          </a:ln>
        </p:spPr>
        <p:txBody>
          <a:bodyPr>
            <a:spAutoFit/>
          </a:bodyPr>
          <a:lstStyle/>
          <a:p>
            <a:pPr algn="ctr" eaLnBrk="0" hangingPunct="0"/>
            <a:r>
              <a:rPr lang="en-US" altLang="en-US" sz="2800">
                <a:latin typeface="Calibri" pitchFamily="34" charset="0"/>
              </a:rPr>
              <a:t>3-Dimensional Doppler Sonography</a:t>
            </a:r>
          </a:p>
          <a:p>
            <a:pPr algn="ctr" eaLnBrk="0" hangingPunct="0"/>
            <a:r>
              <a:rPr lang="en-US" altLang="en-US" sz="2800">
                <a:latin typeface="Calibri" pitchFamily="34" charset="0"/>
              </a:rPr>
              <a:t>and DCE-MRI of Recurrent Prostate</a:t>
            </a:r>
          </a:p>
          <a:p>
            <a:pPr algn="ctr" eaLnBrk="0" hangingPunct="0"/>
            <a:r>
              <a:rPr lang="en-US" altLang="en-US" sz="2800">
                <a:latin typeface="Calibri" pitchFamily="34" charset="0"/>
              </a:rPr>
              <a:t>Cancer Following HIFU Therapy</a:t>
            </a:r>
          </a:p>
        </p:txBody>
      </p:sp>
      <p:sp>
        <p:nvSpPr>
          <p:cNvPr id="58372" name="Text Box 4">
            <a:extLst>
              <a:ext uri="{FF2B5EF4-FFF2-40B4-BE49-F238E27FC236}"/>
            </a:extLst>
          </p:cNvPr>
          <p:cNvSpPr txBox="1">
            <a:spLocks noChangeArrowheads="1"/>
          </p:cNvSpPr>
          <p:nvPr/>
        </p:nvSpPr>
        <p:spPr bwMode="auto">
          <a:xfrm>
            <a:off x="5970588" y="2971800"/>
            <a:ext cx="184150" cy="396875"/>
          </a:xfrm>
          <a:prstGeom prst="rect">
            <a:avLst/>
          </a:prstGeom>
          <a:noFill/>
          <a:ln>
            <a:noFill/>
          </a:ln>
          <a:effectLst/>
          <a:extLst/>
        </p:spPr>
        <p:txBody>
          <a:bodyPr wrap="none">
            <a:spAutoFit/>
          </a:bodyPr>
          <a:lstStyle/>
          <a:p>
            <a:pPr algn="ctr" eaLnBrk="0" hangingPunct="0">
              <a:defRPr/>
            </a:pPr>
            <a:endParaRPr lang="en-US" altLang="en-US" sz="2000" dirty="0">
              <a:solidFill>
                <a:srgbClr val="FFFF3B"/>
              </a:solidFill>
              <a:effectLst>
                <a:outerShdw blurRad="38100" dist="38100" dir="2700000" algn="tl">
                  <a:srgbClr val="000000"/>
                </a:outerShdw>
              </a:effectLst>
              <a:latin typeface="Calibri" panose="020F0502020204030204" pitchFamily="34" charset="0"/>
              <a:cs typeface="+mn-cs"/>
            </a:endParaRPr>
          </a:p>
        </p:txBody>
      </p:sp>
      <p:sp>
        <p:nvSpPr>
          <p:cNvPr id="58376" name="Text Box 8">
            <a:extLst>
              <a:ext uri="{FF2B5EF4-FFF2-40B4-BE49-F238E27FC236}"/>
            </a:extLst>
          </p:cNvPr>
          <p:cNvSpPr txBox="1">
            <a:spLocks noChangeArrowheads="1"/>
          </p:cNvSpPr>
          <p:nvPr/>
        </p:nvSpPr>
        <p:spPr bwMode="auto">
          <a:xfrm>
            <a:off x="152400" y="5791200"/>
            <a:ext cx="11734800" cy="1108075"/>
          </a:xfrm>
          <a:prstGeom prst="rect">
            <a:avLst/>
          </a:prstGeom>
          <a:noFill/>
          <a:ln>
            <a:noFill/>
          </a:ln>
          <a:effectLst/>
          <a:extLst/>
        </p:spPr>
        <p:txBody>
          <a:bodyPr>
            <a:spAutoFit/>
          </a:bodyPr>
          <a:lstStyle/>
          <a:p>
            <a:pPr algn="ctr" eaLnBrk="0" hangingPunct="0">
              <a:defRPr/>
            </a:pPr>
            <a:r>
              <a:rPr lang="en-US" altLang="en-US" dirty="0">
                <a:solidFill>
                  <a:schemeClr val="accent5">
                    <a:lumMod val="20000"/>
                    <a:lumOff val="80000"/>
                  </a:schemeClr>
                </a:solidFill>
                <a:latin typeface="Calibri" panose="020F0502020204030204" pitchFamily="34" charset="0"/>
                <a:cs typeface="+mn-cs"/>
              </a:rPr>
              <a:t>JELLE O. BARENTSZ, MD</a:t>
            </a:r>
          </a:p>
          <a:p>
            <a:pPr algn="ctr" eaLnBrk="0" hangingPunct="0">
              <a:defRPr/>
            </a:pPr>
            <a:r>
              <a:rPr lang="en-US" altLang="en-US" sz="1800" dirty="0">
                <a:solidFill>
                  <a:schemeClr val="accent5">
                    <a:lumMod val="20000"/>
                    <a:lumOff val="80000"/>
                  </a:schemeClr>
                </a:solidFill>
                <a:latin typeface="Calibri" panose="020F0502020204030204" pitchFamily="34" charset="0"/>
                <a:cs typeface="+mn-cs"/>
              </a:rPr>
              <a:t> Chair of Radiology Research / UMC St </a:t>
            </a:r>
            <a:r>
              <a:rPr lang="en-US" altLang="en-US" sz="1800" dirty="0" err="1">
                <a:solidFill>
                  <a:schemeClr val="accent5">
                    <a:lumMod val="20000"/>
                    <a:lumOff val="80000"/>
                  </a:schemeClr>
                </a:solidFill>
                <a:latin typeface="Calibri" panose="020F0502020204030204" pitchFamily="34" charset="0"/>
                <a:cs typeface="+mn-cs"/>
              </a:rPr>
              <a:t>Ramboud</a:t>
            </a:r>
            <a:r>
              <a:rPr lang="en-US" altLang="en-US" sz="1800" dirty="0">
                <a:solidFill>
                  <a:schemeClr val="accent5">
                    <a:lumMod val="20000"/>
                    <a:lumOff val="80000"/>
                  </a:schemeClr>
                </a:solidFill>
                <a:latin typeface="Calibri" panose="020F0502020204030204" pitchFamily="34" charset="0"/>
                <a:cs typeface="+mn-cs"/>
              </a:rPr>
              <a:t>, The Netherlands</a:t>
            </a:r>
          </a:p>
          <a:p>
            <a:pPr algn="ctr" eaLnBrk="0" hangingPunct="0">
              <a:defRPr/>
            </a:pPr>
            <a:endParaRPr lang="en-US" altLang="en-US" dirty="0">
              <a:solidFill>
                <a:schemeClr val="accent5">
                  <a:lumMod val="20000"/>
                  <a:lumOff val="80000"/>
                </a:schemeClr>
              </a:solidFill>
              <a:latin typeface="Calibri" panose="020F0502020204030204" pitchFamily="34" charset="0"/>
              <a:cs typeface="+mn-cs"/>
            </a:endParaRPr>
          </a:p>
        </p:txBody>
      </p:sp>
      <p:sp>
        <p:nvSpPr>
          <p:cNvPr id="58377" name="Text Box 9">
            <a:extLst>
              <a:ext uri="{FF2B5EF4-FFF2-40B4-BE49-F238E27FC236}"/>
            </a:extLst>
          </p:cNvPr>
          <p:cNvSpPr txBox="1">
            <a:spLocks noChangeArrowheads="1"/>
          </p:cNvSpPr>
          <p:nvPr/>
        </p:nvSpPr>
        <p:spPr bwMode="auto">
          <a:xfrm>
            <a:off x="712788" y="5029200"/>
            <a:ext cx="10515600" cy="738188"/>
          </a:xfrm>
          <a:prstGeom prst="rect">
            <a:avLst/>
          </a:prstGeom>
          <a:noFill/>
          <a:ln>
            <a:noFill/>
          </a:ln>
          <a:effectLst/>
          <a:extLst/>
        </p:spPr>
        <p:txBody>
          <a:bodyPr>
            <a:spAutoFit/>
          </a:bodyPr>
          <a:lstStyle/>
          <a:p>
            <a:pPr algn="ctr" eaLnBrk="0" hangingPunct="0">
              <a:defRPr/>
            </a:pPr>
            <a:r>
              <a:rPr lang="en-US" altLang="en-US" dirty="0">
                <a:solidFill>
                  <a:schemeClr val="accent5">
                    <a:lumMod val="20000"/>
                    <a:lumOff val="80000"/>
                  </a:schemeClr>
                </a:solidFill>
                <a:latin typeface="Calibri" panose="020F0502020204030204" pitchFamily="34" charset="0"/>
                <a:cs typeface="+mn-cs"/>
              </a:rPr>
              <a:t>ROBERT L. BARD, MD, DABR, FAIUM, FALSMS</a:t>
            </a:r>
          </a:p>
          <a:p>
            <a:pPr algn="ctr" eaLnBrk="0" hangingPunct="0">
              <a:defRPr/>
            </a:pPr>
            <a:r>
              <a:rPr lang="en-US" altLang="en-US" sz="1800" dirty="0">
                <a:solidFill>
                  <a:schemeClr val="accent5">
                    <a:lumMod val="20000"/>
                    <a:lumOff val="80000"/>
                  </a:schemeClr>
                </a:solidFill>
                <a:latin typeface="Calibri" panose="020F0502020204030204" pitchFamily="34" charset="0"/>
                <a:cs typeface="+mn-cs"/>
              </a:rPr>
              <a:t>Chair – Therapeutic Ultrasound Committee of the AIUM,  USA</a:t>
            </a:r>
          </a:p>
        </p:txBody>
      </p:sp>
      <p:sp>
        <p:nvSpPr>
          <p:cNvPr id="47109" name="Text Box 10"/>
          <p:cNvSpPr txBox="1">
            <a:spLocks noChangeArrowheads="1"/>
          </p:cNvSpPr>
          <p:nvPr/>
        </p:nvSpPr>
        <p:spPr bwMode="auto">
          <a:xfrm>
            <a:off x="609600" y="366713"/>
            <a:ext cx="10972800" cy="1014412"/>
          </a:xfrm>
          <a:prstGeom prst="rect">
            <a:avLst/>
          </a:prstGeom>
          <a:noFill/>
          <a:ln w="9525">
            <a:noFill/>
            <a:miter lim="800000"/>
            <a:headEnd/>
            <a:tailEnd/>
          </a:ln>
        </p:spPr>
        <p:txBody>
          <a:bodyPr>
            <a:spAutoFit/>
          </a:bodyPr>
          <a:lstStyle/>
          <a:p>
            <a:pPr algn="ctr" eaLnBrk="0" hangingPunct="0"/>
            <a:r>
              <a:rPr lang="en-US" altLang="en-US" sz="2000">
                <a:latin typeface="Calibri" pitchFamily="34" charset="0"/>
                <a:cs typeface="Calibri" pitchFamily="34" charset="0"/>
              </a:rPr>
              <a:t>Updated from the original presentation @ The 109</a:t>
            </a:r>
            <a:r>
              <a:rPr lang="en-US" altLang="en-US" sz="2000" baseline="30000">
                <a:latin typeface="Calibri" pitchFamily="34" charset="0"/>
                <a:cs typeface="Calibri" pitchFamily="34" charset="0"/>
              </a:rPr>
              <a:t>TH</a:t>
            </a:r>
            <a:r>
              <a:rPr lang="en-US" altLang="en-US" sz="2000">
                <a:latin typeface="Calibri" pitchFamily="34" charset="0"/>
                <a:cs typeface="Calibri" pitchFamily="34" charset="0"/>
              </a:rPr>
              <a:t> ANNUAL MEETING ARRS BOSTON (2009)</a:t>
            </a:r>
          </a:p>
          <a:p>
            <a:pPr algn="ctr" eaLnBrk="0" hangingPunct="0"/>
            <a:r>
              <a:rPr lang="en-US" altLang="en-US" sz="2000">
                <a:latin typeface="Calibri" pitchFamily="34" charset="0"/>
                <a:cs typeface="Calibri" pitchFamily="34" charset="0"/>
              </a:rPr>
              <a:t>Presented at the 2023 PROTON RADIATION CENTER SYMPOSIUM-NEW YORK</a:t>
            </a:r>
          </a:p>
          <a:p>
            <a:pPr algn="ctr" eaLnBrk="0" hangingPunct="0"/>
            <a:endParaRPr lang="en-US" altLang="en-US" sz="2000">
              <a:latin typeface="Calibri" pitchFamily="34" charset="0"/>
              <a:cs typeface="Calibri" pitchFamily="34" charset="0"/>
            </a:endParaRPr>
          </a:p>
        </p:txBody>
      </p:sp>
      <p:pic>
        <p:nvPicPr>
          <p:cNvPr id="47110" name="Picture 1"/>
          <p:cNvPicPr>
            <a:picLocks noChangeAspect="1"/>
          </p:cNvPicPr>
          <p:nvPr/>
        </p:nvPicPr>
        <p:blipFill>
          <a:blip r:embed="rId3"/>
          <a:srcRect/>
          <a:stretch>
            <a:fillRect/>
          </a:stretch>
        </p:blipFill>
        <p:spPr bwMode="auto">
          <a:xfrm>
            <a:off x="1981200" y="2962275"/>
            <a:ext cx="8586788" cy="1838325"/>
          </a:xfrm>
          <a:prstGeom prst="rect">
            <a:avLst/>
          </a:prstGeom>
          <a:noFill/>
          <a:ln w="9525">
            <a:noFill/>
            <a:miter lim="800000"/>
            <a:headEnd/>
            <a:tailEnd/>
          </a:ln>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p:cNvPicPr>
          <p:nvPr/>
        </p:nvPicPr>
        <p:blipFill>
          <a:blip r:embed="rId2"/>
          <a:srcRect/>
          <a:stretch>
            <a:fillRect/>
          </a:stretch>
        </p:blipFill>
        <p:spPr bwMode="auto">
          <a:xfrm>
            <a:off x="1096963" y="430213"/>
            <a:ext cx="10026650" cy="4064000"/>
          </a:xfrm>
          <a:prstGeom prst="rect">
            <a:avLst/>
          </a:prstGeom>
          <a:noFill/>
          <a:ln w="9525">
            <a:noFill/>
            <a:miter lim="800000"/>
            <a:headEnd/>
            <a:tailEnd/>
          </a:ln>
        </p:spPr>
      </p:pic>
      <p:sp>
        <p:nvSpPr>
          <p:cNvPr id="49154" name="TextBox 2"/>
          <p:cNvSpPr txBox="1">
            <a:spLocks noChangeArrowheads="1"/>
          </p:cNvSpPr>
          <p:nvPr/>
        </p:nvSpPr>
        <p:spPr bwMode="auto">
          <a:xfrm>
            <a:off x="992188" y="4494213"/>
            <a:ext cx="10131425" cy="1924050"/>
          </a:xfrm>
          <a:prstGeom prst="rect">
            <a:avLst/>
          </a:prstGeom>
          <a:noFill/>
          <a:ln w="9525">
            <a:noFill/>
            <a:miter lim="800000"/>
            <a:headEnd/>
            <a:tailEnd/>
          </a:ln>
        </p:spPr>
        <p:txBody>
          <a:bodyPr>
            <a:spAutoFit/>
          </a:bodyPr>
          <a:lstStyle/>
          <a:p>
            <a:pPr eaLnBrk="0" hangingPunct="0"/>
            <a:r>
              <a:rPr lang="en-US" sz="2000">
                <a:solidFill>
                  <a:srgbClr val="FFFFFF"/>
                </a:solidFill>
                <a:latin typeface="Calibri" pitchFamily="34" charset="0"/>
                <a:cs typeface="Calibri" pitchFamily="34" charset="0"/>
              </a:rPr>
              <a:t>Case study 1: Caucasian male, 69 years old</a:t>
            </a:r>
          </a:p>
          <a:p>
            <a:pPr eaLnBrk="0" hangingPunct="0"/>
            <a:r>
              <a:rPr lang="en-US" sz="1100">
                <a:solidFill>
                  <a:srgbClr val="FFFFFF"/>
                </a:solidFill>
                <a:latin typeface="Calibri" pitchFamily="34" charset="0"/>
                <a:cs typeface="Calibri" pitchFamily="34" charset="0"/>
              </a:rPr>
              <a:t>SONOGRAM: RE+ right psa elevated Comparison 7/5/23 1 month PEMF</a:t>
            </a:r>
          </a:p>
          <a:p>
            <a:pPr eaLnBrk="0" hangingPunct="0"/>
            <a:r>
              <a:rPr lang="en-US" sz="1100">
                <a:solidFill>
                  <a:srgbClr val="FFFFFF"/>
                </a:solidFill>
                <a:latin typeface="Calibri" pitchFamily="34" charset="0"/>
                <a:cs typeface="Calibri" pitchFamily="34" charset="0"/>
              </a:rPr>
              <a:t>Time out: risks/benefits/possibility of false positives discussed</a:t>
            </a:r>
          </a:p>
          <a:p>
            <a:pPr eaLnBrk="0" hangingPunct="0"/>
            <a:r>
              <a:rPr lang="en-US" sz="1100">
                <a:solidFill>
                  <a:srgbClr val="FFFFFF"/>
                </a:solidFill>
                <a:latin typeface="Calibri" pitchFamily="34" charset="0"/>
                <a:cs typeface="Calibri" pitchFamily="34" charset="0"/>
              </a:rPr>
              <a:t>Prostate, bladder and pelvic paraprostatic spectral Doppler vascular study was performed using transrectal 4D real time b mode</a:t>
            </a:r>
          </a:p>
          <a:p>
            <a:pPr eaLnBrk="0" hangingPunct="0"/>
            <a:r>
              <a:rPr lang="en-US" sz="1100">
                <a:solidFill>
                  <a:srgbClr val="FFFFFF"/>
                </a:solidFill>
                <a:latin typeface="Calibri" pitchFamily="34" charset="0"/>
                <a:cs typeface="Calibri" pitchFamily="34" charset="0"/>
              </a:rPr>
              <a:t>examination, power Doppler, spectral flows and 3D workstation analysis. This report sequence was limited to volumetric changes based on non invasive therapies. Dre=+/- left</a:t>
            </a:r>
          </a:p>
          <a:p>
            <a:pPr eaLnBrk="0" hangingPunct="0"/>
            <a:endParaRPr lang="en-US" sz="1100">
              <a:solidFill>
                <a:srgbClr val="FFFFFF"/>
              </a:solidFill>
              <a:latin typeface="Calibri" pitchFamily="34" charset="0"/>
              <a:cs typeface="Calibri" pitchFamily="34" charset="0"/>
            </a:endParaRPr>
          </a:p>
          <a:p>
            <a:pPr eaLnBrk="0" hangingPunct="0"/>
            <a:r>
              <a:rPr lang="en-US" sz="1100">
                <a:solidFill>
                  <a:srgbClr val="FFFFFF"/>
                </a:solidFill>
                <a:latin typeface="Calibri" pitchFamily="34" charset="0"/>
                <a:cs typeface="Calibri" pitchFamily="34" charset="0"/>
              </a:rPr>
              <a:t>Prostate volume comparison (Reduction- 12cc) - BPH DECREASED</a:t>
            </a:r>
          </a:p>
          <a:p>
            <a:pPr eaLnBrk="0" hangingPunct="0"/>
            <a:r>
              <a:rPr lang="en-US" sz="1100">
                <a:solidFill>
                  <a:srgbClr val="FFFFFF"/>
                </a:solidFill>
                <a:latin typeface="Calibri" pitchFamily="34" charset="0"/>
                <a:cs typeface="Calibri" pitchFamily="34" charset="0"/>
              </a:rPr>
              <a:t>Previous pre-treatment prostate vol: 104 cc | Current post treatment prostate vol: 92 cc</a:t>
            </a:r>
          </a:p>
          <a:p>
            <a:pPr eaLnBrk="0" hangingPunct="0"/>
            <a:r>
              <a:rPr lang="en-US" sz="1100">
                <a:solidFill>
                  <a:srgbClr val="FFFFFF"/>
                </a:solidFill>
                <a:latin typeface="Calibri" pitchFamily="34" charset="0"/>
                <a:cs typeface="Calibri" pitchFamily="34" charset="0"/>
              </a:rPr>
              <a:t>Vascular area: r lateral 9x7 prev 9x7 mm. VI=1% unchanged Vessel Index is a quantitative measure of inflammatory or malignant vessels. Note the absence of increased vascularity in the 9x7 mm focus signifies no evidence of abnormally induced vessel related adverse effects over the one month study period.</a:t>
            </a:r>
          </a:p>
        </p:txBody>
      </p:sp>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p:cNvPicPr>
          <p:nvPr/>
        </p:nvPicPr>
        <p:blipFill>
          <a:blip r:embed="rId2"/>
          <a:srcRect/>
          <a:stretch>
            <a:fillRect/>
          </a:stretch>
        </p:blipFill>
        <p:spPr bwMode="auto">
          <a:xfrm>
            <a:off x="1001713" y="542925"/>
            <a:ext cx="10304462" cy="4119563"/>
          </a:xfrm>
          <a:prstGeom prst="rect">
            <a:avLst/>
          </a:prstGeom>
          <a:noFill/>
          <a:ln w="9525">
            <a:noFill/>
            <a:miter lim="800000"/>
            <a:headEnd/>
            <a:tailEnd/>
          </a:ln>
        </p:spPr>
      </p:pic>
      <p:sp>
        <p:nvSpPr>
          <p:cNvPr id="50178" name="TextBox 2"/>
          <p:cNvSpPr txBox="1">
            <a:spLocks noChangeArrowheads="1"/>
          </p:cNvSpPr>
          <p:nvPr/>
        </p:nvSpPr>
        <p:spPr bwMode="auto">
          <a:xfrm>
            <a:off x="885825" y="4754563"/>
            <a:ext cx="10026650" cy="1416050"/>
          </a:xfrm>
          <a:prstGeom prst="rect">
            <a:avLst/>
          </a:prstGeom>
          <a:noFill/>
          <a:ln w="9525">
            <a:noFill/>
            <a:miter lim="800000"/>
            <a:headEnd/>
            <a:tailEnd/>
          </a:ln>
        </p:spPr>
        <p:txBody>
          <a:bodyPr>
            <a:spAutoFit/>
          </a:bodyPr>
          <a:lstStyle/>
          <a:p>
            <a:pPr eaLnBrk="0" hangingPunct="0"/>
            <a:r>
              <a:rPr lang="en-US" sz="2000">
                <a:solidFill>
                  <a:srgbClr val="FFFFFF"/>
                </a:solidFill>
                <a:latin typeface="Calibri" pitchFamily="34" charset="0"/>
                <a:cs typeface="Calibri" pitchFamily="34" charset="0"/>
              </a:rPr>
              <a:t>Case study 2: Caucasian male, 87 years old</a:t>
            </a:r>
          </a:p>
          <a:p>
            <a:pPr eaLnBrk="0" hangingPunct="0"/>
            <a:r>
              <a:rPr lang="en-US" sz="1100">
                <a:solidFill>
                  <a:srgbClr val="FFFFFF"/>
                </a:solidFill>
                <a:latin typeface="Calibri" pitchFamily="34" charset="0"/>
                <a:cs typeface="Calibri" pitchFamily="34" charset="0"/>
              </a:rPr>
              <a:t>SONOGRAM BLADDER / PROSTATE</a:t>
            </a:r>
          </a:p>
          <a:p>
            <a:pPr eaLnBrk="0" hangingPunct="0"/>
            <a:r>
              <a:rPr lang="en-US" sz="1100">
                <a:solidFill>
                  <a:srgbClr val="FFFFFF"/>
                </a:solidFill>
                <a:latin typeface="Calibri" pitchFamily="34" charset="0"/>
                <a:cs typeface="Calibri" pitchFamily="34" charset="0"/>
              </a:rPr>
              <a:t>BLADDER‐PEMF 1 month comparison 8/8/23</a:t>
            </a:r>
          </a:p>
          <a:p>
            <a:pPr eaLnBrk="0" hangingPunct="0"/>
            <a:r>
              <a:rPr lang="en-US" sz="1100">
                <a:solidFill>
                  <a:srgbClr val="FFFFFF"/>
                </a:solidFill>
                <a:latin typeface="Calibri" pitchFamily="34" charset="0"/>
                <a:cs typeface="Calibri" pitchFamily="34" charset="0"/>
              </a:rPr>
              <a:t>Prostate volume comparison (Reduction- 15cc - wall thickness removed) - BPH DECREASED</a:t>
            </a:r>
          </a:p>
          <a:p>
            <a:pPr eaLnBrk="0" hangingPunct="0"/>
            <a:r>
              <a:rPr lang="en-US" sz="1100">
                <a:solidFill>
                  <a:srgbClr val="FFFFFF"/>
                </a:solidFill>
                <a:latin typeface="Calibri" pitchFamily="34" charset="0"/>
                <a:cs typeface="Calibri" pitchFamily="34" charset="0"/>
              </a:rPr>
              <a:t>Previous pre‐treatment prostate vol: 62 cc included wall | Current post treatment prostate vol: 37cc</a:t>
            </a:r>
          </a:p>
          <a:p>
            <a:pPr eaLnBrk="0" hangingPunct="0"/>
            <a:r>
              <a:rPr lang="en-US" sz="1100">
                <a:solidFill>
                  <a:srgbClr val="FFFFFF"/>
                </a:solidFill>
                <a:latin typeface="Calibri" pitchFamily="34" charset="0"/>
                <a:cs typeface="Calibri" pitchFamily="34" charset="0"/>
              </a:rPr>
              <a:t>Volume measurements of the gland are influenced by bladder wall thickness as the tissues are adjacent.</a:t>
            </a:r>
          </a:p>
          <a:p>
            <a:pPr eaLnBrk="0" hangingPunct="0"/>
            <a:r>
              <a:rPr lang="en-US" sz="1100">
                <a:solidFill>
                  <a:srgbClr val="FFFFFF"/>
                </a:solidFill>
                <a:latin typeface="Calibri" pitchFamily="34" charset="0"/>
                <a:cs typeface="Calibri" pitchFamily="34" charset="0"/>
              </a:rPr>
              <a:t>The use of 3D multiplanar real time imaging permits clear delineation of these structures</a:t>
            </a:r>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962025" y="4764088"/>
            <a:ext cx="10026650" cy="1585912"/>
          </a:xfrm>
          <a:prstGeom prst="rect">
            <a:avLst/>
          </a:prstGeom>
          <a:noFill/>
          <a:ln w="9525">
            <a:noFill/>
            <a:miter lim="800000"/>
            <a:headEnd/>
            <a:tailEnd/>
          </a:ln>
        </p:spPr>
        <p:txBody>
          <a:bodyPr>
            <a:spAutoFit/>
          </a:bodyPr>
          <a:lstStyle/>
          <a:p>
            <a:pPr eaLnBrk="0" hangingPunct="0"/>
            <a:r>
              <a:rPr lang="en-US" sz="2000">
                <a:solidFill>
                  <a:srgbClr val="FFFFFF"/>
                </a:solidFill>
                <a:latin typeface="Calibri" pitchFamily="34" charset="0"/>
                <a:cs typeface="Calibri" pitchFamily="34" charset="0"/>
              </a:rPr>
              <a:t>Case study 4: Caucasian male, 69 years old</a:t>
            </a:r>
          </a:p>
          <a:p>
            <a:pPr eaLnBrk="0" hangingPunct="0"/>
            <a:r>
              <a:rPr lang="en-US" sz="1100">
                <a:solidFill>
                  <a:srgbClr val="FFFFFF"/>
                </a:solidFill>
                <a:latin typeface="Calibri" pitchFamily="34" charset="0"/>
                <a:cs typeface="Calibri" pitchFamily="34" charset="0"/>
              </a:rPr>
              <a:t>Hx: dysuria comparison 9/22, 4/23 PEMF treatment | Urgency decreased flow increased</a:t>
            </a:r>
          </a:p>
          <a:p>
            <a:pPr eaLnBrk="0" hangingPunct="0"/>
            <a:r>
              <a:rPr lang="en-US" sz="1100">
                <a:solidFill>
                  <a:srgbClr val="FFFFFF"/>
                </a:solidFill>
                <a:latin typeface="Calibri" pitchFamily="34" charset="0"/>
                <a:cs typeface="Calibri" pitchFamily="34" charset="0"/>
              </a:rPr>
              <a:t>TIME OUT: risks/benefits/possibility of false positives discussed</a:t>
            </a:r>
          </a:p>
          <a:p>
            <a:pPr eaLnBrk="0" hangingPunct="0"/>
            <a:r>
              <a:rPr lang="en-US" sz="1100">
                <a:solidFill>
                  <a:srgbClr val="FFFFFF"/>
                </a:solidFill>
                <a:latin typeface="Calibri" pitchFamily="34" charset="0"/>
                <a:cs typeface="Calibri" pitchFamily="34" charset="0"/>
              </a:rPr>
              <a:t>Prostate, bladder and pelvic paraprostatic spectral Doppler vascular study was performed using transrectal 4D real</a:t>
            </a:r>
          </a:p>
          <a:p>
            <a:pPr eaLnBrk="0" hangingPunct="0"/>
            <a:r>
              <a:rPr lang="en-US" sz="1100">
                <a:solidFill>
                  <a:srgbClr val="FFFFFF"/>
                </a:solidFill>
                <a:latin typeface="Calibri" pitchFamily="34" charset="0"/>
                <a:cs typeface="Calibri" pitchFamily="34" charset="0"/>
              </a:rPr>
              <a:t>time B-mode examination, power Doppler, spectral flows and 3D workstation analysis.</a:t>
            </a:r>
          </a:p>
          <a:p>
            <a:pPr eaLnBrk="0" hangingPunct="0"/>
            <a:r>
              <a:rPr lang="en-US" sz="1100">
                <a:solidFill>
                  <a:srgbClr val="FFFFFF"/>
                </a:solidFill>
                <a:latin typeface="Calibri" pitchFamily="34" charset="0"/>
                <a:cs typeface="Calibri" pitchFamily="34" charset="0"/>
              </a:rPr>
              <a:t>DRE: Digital Rectal Exam: regular no mass noted. Vascular area: none. Avascular area: none</a:t>
            </a:r>
          </a:p>
          <a:p>
            <a:pPr eaLnBrk="0" hangingPunct="0"/>
            <a:r>
              <a:rPr lang="en-US" sz="1100">
                <a:solidFill>
                  <a:srgbClr val="FFFFFF"/>
                </a:solidFill>
                <a:latin typeface="Calibri" pitchFamily="34" charset="0"/>
                <a:cs typeface="Calibri" pitchFamily="34" charset="0"/>
              </a:rPr>
              <a:t>Prostate volume comparison (Reduction- 16cc) - BPH DECREASED</a:t>
            </a:r>
          </a:p>
          <a:p>
            <a:pPr eaLnBrk="0" hangingPunct="0"/>
            <a:r>
              <a:rPr lang="en-US" sz="1100">
                <a:solidFill>
                  <a:srgbClr val="FFFFFF"/>
                </a:solidFill>
                <a:latin typeface="Calibri" pitchFamily="34" charset="0"/>
                <a:cs typeface="Calibri" pitchFamily="34" charset="0"/>
              </a:rPr>
              <a:t>Base line Protate volume: 100cc | Current Prostate volume: 84 cc</a:t>
            </a:r>
          </a:p>
        </p:txBody>
      </p:sp>
      <p:pic>
        <p:nvPicPr>
          <p:cNvPr id="51202" name="Picture 3"/>
          <p:cNvPicPr>
            <a:picLocks noChangeAspect="1"/>
          </p:cNvPicPr>
          <p:nvPr/>
        </p:nvPicPr>
        <p:blipFill>
          <a:blip r:embed="rId2"/>
          <a:srcRect/>
          <a:stretch>
            <a:fillRect/>
          </a:stretch>
        </p:blipFill>
        <p:spPr bwMode="auto">
          <a:xfrm>
            <a:off x="1030288" y="561975"/>
            <a:ext cx="9480550" cy="4202113"/>
          </a:xfrm>
          <a:prstGeom prst="rect">
            <a:avLst/>
          </a:prstGeom>
          <a:noFill/>
          <a:ln w="9525">
            <a:noFill/>
            <a:miter lim="800000"/>
            <a:headEnd/>
            <a:tailEnd/>
          </a:ln>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srcRect/>
          <a:stretch>
            <a:fillRect/>
          </a:stretch>
        </p:blipFill>
        <p:spPr bwMode="auto">
          <a:xfrm>
            <a:off x="1001713" y="457200"/>
            <a:ext cx="10237787" cy="4135438"/>
          </a:xfrm>
          <a:prstGeom prst="rect">
            <a:avLst/>
          </a:prstGeom>
          <a:noFill/>
          <a:ln w="9525">
            <a:noFill/>
            <a:miter lim="800000"/>
            <a:headEnd/>
            <a:tailEnd/>
          </a:ln>
        </p:spPr>
      </p:pic>
      <p:sp>
        <p:nvSpPr>
          <p:cNvPr id="52226" name="TextBox 2"/>
          <p:cNvSpPr txBox="1">
            <a:spLocks noChangeArrowheads="1"/>
          </p:cNvSpPr>
          <p:nvPr/>
        </p:nvSpPr>
        <p:spPr bwMode="auto">
          <a:xfrm>
            <a:off x="885825" y="4592638"/>
            <a:ext cx="10026650" cy="1754187"/>
          </a:xfrm>
          <a:prstGeom prst="rect">
            <a:avLst/>
          </a:prstGeom>
          <a:noFill/>
          <a:ln w="9525">
            <a:noFill/>
            <a:miter lim="800000"/>
            <a:headEnd/>
            <a:tailEnd/>
          </a:ln>
        </p:spPr>
        <p:txBody>
          <a:bodyPr>
            <a:spAutoFit/>
          </a:bodyPr>
          <a:lstStyle/>
          <a:p>
            <a:pPr eaLnBrk="0" hangingPunct="0"/>
            <a:r>
              <a:rPr lang="en-US" sz="2000">
                <a:solidFill>
                  <a:srgbClr val="FFFFFF"/>
                </a:solidFill>
                <a:latin typeface="Calibri" pitchFamily="34" charset="0"/>
                <a:cs typeface="Calibri" pitchFamily="34" charset="0"/>
              </a:rPr>
              <a:t>Case study 3: Caucasian male, 71 years old</a:t>
            </a:r>
          </a:p>
          <a:p>
            <a:pPr eaLnBrk="0" hangingPunct="0"/>
            <a:r>
              <a:rPr lang="en-US" sz="1100">
                <a:solidFill>
                  <a:srgbClr val="FFFFFF"/>
                </a:solidFill>
                <a:latin typeface="Calibri" pitchFamily="34" charset="0"/>
                <a:cs typeface="Calibri" pitchFamily="34" charset="0"/>
              </a:rPr>
              <a:t>SONOGRAM BLADDER / PROSTATE Comparison 8/8/23</a:t>
            </a:r>
          </a:p>
          <a:p>
            <a:pPr eaLnBrk="0" hangingPunct="0"/>
            <a:r>
              <a:rPr lang="en-US" sz="1100">
                <a:solidFill>
                  <a:srgbClr val="FFFFFF"/>
                </a:solidFill>
                <a:latin typeface="Calibri" pitchFamily="34" charset="0"/>
                <a:cs typeface="Calibri" pitchFamily="34" charset="0"/>
              </a:rPr>
              <a:t>Hx: DRE +/‐ right midgland bph pemf</a:t>
            </a:r>
          </a:p>
          <a:p>
            <a:pPr eaLnBrk="0" hangingPunct="0"/>
            <a:r>
              <a:rPr lang="en-US" sz="1100">
                <a:solidFill>
                  <a:srgbClr val="FFFFFF"/>
                </a:solidFill>
                <a:latin typeface="Calibri" pitchFamily="34" charset="0"/>
                <a:cs typeface="Calibri" pitchFamily="34" charset="0"/>
              </a:rPr>
              <a:t>Time out: risks/benefits/possibility of false positives discussed. Prostate and pelvic paraprostatic spectral Doppler</a:t>
            </a:r>
          </a:p>
          <a:p>
            <a:pPr eaLnBrk="0" hangingPunct="0"/>
            <a:r>
              <a:rPr lang="en-US" sz="1100">
                <a:solidFill>
                  <a:srgbClr val="FFFFFF"/>
                </a:solidFill>
                <a:latin typeface="Calibri" pitchFamily="34" charset="0"/>
                <a:cs typeface="Calibri" pitchFamily="34" charset="0"/>
              </a:rPr>
              <a:t>vascular study was performed using transrectal 4D real time b mode examination, power Doppler, spectral flows and 3D workstation analysis.</a:t>
            </a:r>
          </a:p>
          <a:p>
            <a:pPr eaLnBrk="0" hangingPunct="0"/>
            <a:r>
              <a:rPr lang="en-US" sz="1100">
                <a:solidFill>
                  <a:srgbClr val="FFFFFF"/>
                </a:solidFill>
                <a:latin typeface="Calibri" pitchFamily="34" charset="0"/>
                <a:cs typeface="Calibri" pitchFamily="34" charset="0"/>
              </a:rPr>
              <a:t>Prostate volume comparison  (Reduction- 43cc) - BPH DECREASED</a:t>
            </a:r>
          </a:p>
          <a:p>
            <a:pPr eaLnBrk="0" hangingPunct="0"/>
            <a:r>
              <a:rPr lang="en-US" sz="1100">
                <a:solidFill>
                  <a:srgbClr val="FFFFFF"/>
                </a:solidFill>
                <a:latin typeface="Calibri" pitchFamily="34" charset="0"/>
                <a:cs typeface="Calibri" pitchFamily="34" charset="0"/>
              </a:rPr>
              <a:t>Pre‐treatment prostate vol: 143 cc | Post‐treatment prostate vol: 100 cc</a:t>
            </a:r>
          </a:p>
          <a:p>
            <a:pPr eaLnBrk="0" hangingPunct="0"/>
            <a:r>
              <a:rPr lang="en-US" sz="1100">
                <a:solidFill>
                  <a:srgbClr val="FFFFFF"/>
                </a:solidFill>
                <a:latin typeface="Calibri" pitchFamily="34" charset="0"/>
                <a:cs typeface="Calibri" pitchFamily="34" charset="0"/>
              </a:rPr>
              <a:t>As the benign glandular hypertrophy and/or inflammatory findings respond to therapy additional pathology may be</a:t>
            </a:r>
          </a:p>
          <a:p>
            <a:pPr eaLnBrk="0" hangingPunct="0"/>
            <a:r>
              <a:rPr lang="en-US" sz="1100">
                <a:solidFill>
                  <a:srgbClr val="FFFFFF"/>
                </a:solidFill>
                <a:latin typeface="Calibri" pitchFamily="34" charset="0"/>
                <a:cs typeface="Calibri" pitchFamily="34" charset="0"/>
              </a:rPr>
              <a:t>discerned, ie, in this case a 2cm echogenic benign nodule is clearly identified.</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1828800" y="1600200"/>
            <a:ext cx="3276600" cy="4495800"/>
          </a:xfrm>
          <a:prstGeom prst="rect">
            <a:avLst/>
          </a:prstGeom>
          <a:noFill/>
          <a:ln w="9525">
            <a:noFill/>
            <a:miter lim="800000"/>
            <a:headEnd/>
            <a:tailEnd/>
          </a:ln>
        </p:spPr>
        <p:txBody>
          <a:bodyPr/>
          <a:lstStyle/>
          <a:p>
            <a:pPr marL="342900" indent="-342900" eaLnBrk="0" hangingPunct="0">
              <a:spcBef>
                <a:spcPct val="20000"/>
              </a:spcBef>
            </a:pPr>
            <a:endParaRPr lang="en-US" altLang="en-US" sz="2000">
              <a:solidFill>
                <a:srgbClr val="FFFF66"/>
              </a:solidFill>
              <a:latin typeface="Calibri" pitchFamily="34" charset="0"/>
            </a:endParaRPr>
          </a:p>
        </p:txBody>
      </p:sp>
      <p:pic>
        <p:nvPicPr>
          <p:cNvPr id="53250" name="Picture 5"/>
          <p:cNvPicPr>
            <a:picLocks noChangeAspect="1" noChangeArrowheads="1"/>
          </p:cNvPicPr>
          <p:nvPr/>
        </p:nvPicPr>
        <p:blipFill>
          <a:blip r:embed="rId3"/>
          <a:srcRect/>
          <a:stretch>
            <a:fillRect/>
          </a:stretch>
        </p:blipFill>
        <p:spPr bwMode="auto">
          <a:xfrm>
            <a:off x="1758950" y="457200"/>
            <a:ext cx="8680450" cy="5715000"/>
          </a:xfrm>
          <a:prstGeom prst="rect">
            <a:avLst/>
          </a:prstGeom>
          <a:noFill/>
          <a:ln w="9525">
            <a:noFill/>
            <a:miter lim="800000"/>
            <a:headEnd/>
            <a:tailEnd/>
          </a:ln>
        </p:spPr>
      </p:pic>
      <p:sp>
        <p:nvSpPr>
          <p:cNvPr id="53251" name="Text Box 7"/>
          <p:cNvSpPr txBox="1">
            <a:spLocks noChangeArrowheads="1"/>
          </p:cNvSpPr>
          <p:nvPr/>
        </p:nvSpPr>
        <p:spPr bwMode="auto">
          <a:xfrm>
            <a:off x="2819400" y="6188075"/>
            <a:ext cx="7291388" cy="457200"/>
          </a:xfrm>
          <a:prstGeom prst="rect">
            <a:avLst/>
          </a:prstGeom>
          <a:noFill/>
          <a:ln w="9525">
            <a:noFill/>
            <a:miter lim="800000"/>
            <a:headEnd/>
            <a:tailEnd/>
          </a:ln>
        </p:spPr>
        <p:txBody>
          <a:bodyPr>
            <a:spAutoFit/>
          </a:bodyPr>
          <a:lstStyle/>
          <a:p>
            <a:pPr eaLnBrk="0" hangingPunct="0"/>
            <a:r>
              <a:rPr lang="en-US" altLang="en-US">
                <a:latin typeface="Calibri" pitchFamily="34" charset="0"/>
              </a:rPr>
              <a:t>   HIFU Treatment Protocol        20CC/Hour</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a:extLst>
              <a:ext uri="{FF2B5EF4-FFF2-40B4-BE49-F238E27FC236}"/>
            </a:extLst>
          </p:cNvPr>
          <p:cNvSpPr>
            <a:spLocks noGrp="1" noChangeArrowheads="1"/>
          </p:cNvSpPr>
          <p:nvPr>
            <p:ph type="title"/>
          </p:nvPr>
        </p:nvSpPr>
        <p:spPr>
          <a:xfrm>
            <a:off x="1905000" y="685800"/>
            <a:ext cx="8458200" cy="1143000"/>
          </a:xfrm>
        </p:spPr>
        <p:txBody>
          <a:bodyPr>
            <a:noAutofit/>
          </a:bodyPr>
          <a:lstStyle/>
          <a:p>
            <a:pPr>
              <a:defRPr/>
            </a:pPr>
            <a:r>
              <a:rPr lang="en-US" altLang="en-US" sz="4000" dirty="0">
                <a:latin typeface="Calibri" panose="020F0502020204030204" pitchFamily="34" charset="0"/>
              </a:rPr>
              <a:t>Post HIFU 2yr for LEFT GL3</a:t>
            </a:r>
            <a:br>
              <a:rPr lang="en-US" altLang="en-US" sz="4000" dirty="0">
                <a:latin typeface="Calibri" panose="020F0502020204030204" pitchFamily="34" charset="0"/>
              </a:rPr>
            </a:br>
            <a:r>
              <a:rPr lang="en-US" altLang="en-US" sz="4000" dirty="0">
                <a:latin typeface="Calibri" panose="020F0502020204030204" pitchFamily="34" charset="0"/>
              </a:rPr>
              <a:t>New GL4 right base noted</a:t>
            </a:r>
          </a:p>
        </p:txBody>
      </p:sp>
      <p:pic>
        <p:nvPicPr>
          <p:cNvPr id="55298" name="Picture 4"/>
          <p:cNvPicPr>
            <a:picLocks noChangeAspect="1" noChangeArrowheads="1"/>
          </p:cNvPicPr>
          <p:nvPr/>
        </p:nvPicPr>
        <p:blipFill>
          <a:blip r:embed="rId3"/>
          <a:srcRect/>
          <a:stretch>
            <a:fillRect/>
          </a:stretch>
        </p:blipFill>
        <p:spPr bwMode="auto">
          <a:xfrm>
            <a:off x="6324600" y="1981200"/>
            <a:ext cx="4419600" cy="4191000"/>
          </a:xfrm>
          <a:prstGeom prst="rect">
            <a:avLst/>
          </a:prstGeom>
          <a:noFill/>
          <a:ln w="9525">
            <a:noFill/>
            <a:miter lim="800000"/>
            <a:headEnd/>
            <a:tailEnd/>
          </a:ln>
        </p:spPr>
      </p:pic>
      <p:pic>
        <p:nvPicPr>
          <p:cNvPr id="55299" name="Picture 5"/>
          <p:cNvPicPr>
            <a:picLocks noChangeAspect="1" noChangeArrowheads="1"/>
          </p:cNvPicPr>
          <p:nvPr/>
        </p:nvPicPr>
        <p:blipFill>
          <a:blip r:embed="rId4"/>
          <a:srcRect t="9375"/>
          <a:stretch>
            <a:fillRect/>
          </a:stretch>
        </p:blipFill>
        <p:spPr bwMode="auto">
          <a:xfrm>
            <a:off x="1371600" y="1981200"/>
            <a:ext cx="4800600" cy="4191000"/>
          </a:xfrm>
          <a:prstGeom prst="rect">
            <a:avLst/>
          </a:prstGeom>
          <a:noFill/>
          <a:ln w="9525">
            <a:noFill/>
            <a:miter lim="800000"/>
            <a:headEnd/>
            <a:tailEnd/>
          </a:ln>
        </p:spPr>
      </p:pic>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7"/>
          <p:cNvPicPr>
            <a:picLocks noGrp="1" noChangeAspect="1" noChangeArrowheads="1"/>
          </p:cNvPicPr>
          <p:nvPr>
            <p:ph type="body" sz="half" idx="4294967295"/>
          </p:nvPr>
        </p:nvPicPr>
        <p:blipFill>
          <a:blip r:embed="rId3"/>
          <a:srcRect/>
          <a:stretch>
            <a:fillRect/>
          </a:stretch>
        </p:blipFill>
        <p:spPr>
          <a:xfrm>
            <a:off x="2057400" y="1103313"/>
            <a:ext cx="4038600" cy="4386262"/>
          </a:xfrm>
        </p:spPr>
      </p:pic>
      <p:pic>
        <p:nvPicPr>
          <p:cNvPr id="57346" name="Picture 8"/>
          <p:cNvPicPr>
            <a:picLocks noGrp="1" noChangeAspect="1" noChangeArrowheads="1"/>
          </p:cNvPicPr>
          <p:nvPr>
            <p:ph type="body" sz="half" idx="4294967295"/>
          </p:nvPr>
        </p:nvPicPr>
        <p:blipFill>
          <a:blip r:embed="rId4"/>
          <a:srcRect/>
          <a:stretch>
            <a:fillRect/>
          </a:stretch>
        </p:blipFill>
        <p:spPr>
          <a:xfrm>
            <a:off x="6477000" y="1120775"/>
            <a:ext cx="3962400" cy="4386263"/>
          </a:xfrm>
        </p:spPr>
      </p:pic>
      <p:sp>
        <p:nvSpPr>
          <p:cNvPr id="57347" name="Text Box 9"/>
          <p:cNvSpPr txBox="1">
            <a:spLocks noChangeArrowheads="1"/>
          </p:cNvSpPr>
          <p:nvPr/>
        </p:nvSpPr>
        <p:spPr bwMode="auto">
          <a:xfrm>
            <a:off x="1524000" y="5791200"/>
            <a:ext cx="9144000" cy="442913"/>
          </a:xfrm>
          <a:prstGeom prst="rect">
            <a:avLst/>
          </a:prstGeom>
          <a:noFill/>
          <a:ln w="9525">
            <a:noFill/>
            <a:miter lim="800000"/>
            <a:headEnd/>
            <a:tailEnd/>
          </a:ln>
        </p:spPr>
        <p:txBody>
          <a:bodyPr>
            <a:spAutoFit/>
          </a:bodyPr>
          <a:lstStyle/>
          <a:p>
            <a:pPr algn="ctr" eaLnBrk="0" hangingPunct="0"/>
            <a:r>
              <a:rPr lang="en-US" altLang="en-US" sz="2300">
                <a:latin typeface="Calibri" pitchFamily="34" charset="0"/>
              </a:rPr>
              <a:t>    Recurrent Gleason 5 with right inferior pubic ramus disease  </a:t>
            </a:r>
          </a:p>
        </p:txBody>
      </p:sp>
      <p:sp>
        <p:nvSpPr>
          <p:cNvPr id="57348" name="AutoShape 10"/>
          <p:cNvSpPr>
            <a:spLocks noChangeArrowheads="1"/>
          </p:cNvSpPr>
          <p:nvPr/>
        </p:nvSpPr>
        <p:spPr bwMode="auto">
          <a:xfrm>
            <a:off x="2667000" y="2847975"/>
            <a:ext cx="485775" cy="976313"/>
          </a:xfrm>
          <a:prstGeom prst="downArrow">
            <a:avLst>
              <a:gd name="adj1" fmla="val 50000"/>
              <a:gd name="adj2" fmla="val 50245"/>
            </a:avLst>
          </a:prstGeom>
          <a:noFill/>
          <a:ln w="38100">
            <a:solidFill>
              <a:srgbClr val="FFFF66"/>
            </a:solidFill>
            <a:miter lim="800000"/>
            <a:headEnd/>
            <a:tailEnd/>
          </a:ln>
        </p:spPr>
        <p:txBody>
          <a:bodyPr vert="eaVert" wrap="none" anchor="ctr"/>
          <a:lstStyle/>
          <a:p>
            <a:pPr eaLnBrk="0" hangingPunct="0"/>
            <a:endParaRPr lang="en-US">
              <a:latin typeface="Calibri" pitchFamily="34" charset="0"/>
            </a:endParaRPr>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srcRect/>
          <a:stretch>
            <a:fillRect/>
          </a:stretch>
        </p:blipFill>
        <p:spPr bwMode="auto">
          <a:xfrm>
            <a:off x="1676400" y="1676400"/>
            <a:ext cx="8882063" cy="3848100"/>
          </a:xfrm>
          <a:prstGeom prst="rect">
            <a:avLst/>
          </a:prstGeom>
          <a:noFill/>
          <a:ln w="9525">
            <a:noFill/>
            <a:miter lim="800000"/>
            <a:headEnd/>
            <a:tailEnd/>
          </a:ln>
        </p:spPr>
      </p:pic>
      <p:sp>
        <p:nvSpPr>
          <p:cNvPr id="4" name="TextBox 3"/>
          <p:cNvSpPr txBox="1"/>
          <p:nvPr/>
        </p:nvSpPr>
        <p:spPr>
          <a:xfrm>
            <a:off x="533400" y="560388"/>
            <a:ext cx="11125200" cy="955675"/>
          </a:xfrm>
          <a:prstGeom prst="rect">
            <a:avLst/>
          </a:prstGeom>
          <a:noFill/>
        </p:spPr>
        <p:txBody>
          <a:bodyPr>
            <a:spAutoFit/>
          </a:bodyPr>
          <a:lstStyle/>
          <a:p>
            <a:pPr algn="ctr" eaLnBrk="0" hangingPunct="0">
              <a:lnSpc>
                <a:spcPts val="3400"/>
              </a:lnSpc>
            </a:pPr>
            <a:r>
              <a:rPr lang="en-US" sz="3200">
                <a:solidFill>
                  <a:srgbClr val="FFFFFF"/>
                </a:solidFill>
                <a:latin typeface="Calibri" pitchFamily="34" charset="0"/>
              </a:rPr>
              <a:t>Tumor invades into but not beyond capsule</a:t>
            </a:r>
          </a:p>
          <a:p>
            <a:pPr algn="ctr" eaLnBrk="0" hangingPunct="0">
              <a:lnSpc>
                <a:spcPts val="3400"/>
              </a:lnSpc>
            </a:pPr>
            <a:r>
              <a:rPr lang="en-US" sz="2800">
                <a:latin typeface="Calibri" pitchFamily="34" charset="0"/>
              </a:rPr>
              <a:t>(Yellow right arrow denotes prostate capsule)</a:t>
            </a:r>
          </a:p>
        </p:txBody>
      </p:sp>
      <p:sp>
        <p:nvSpPr>
          <p:cNvPr id="59395" name="TextBox 5"/>
          <p:cNvSpPr txBox="1">
            <a:spLocks noChangeArrowheads="1"/>
          </p:cNvSpPr>
          <p:nvPr/>
        </p:nvSpPr>
        <p:spPr bwMode="auto">
          <a:xfrm>
            <a:off x="1905000" y="5640388"/>
            <a:ext cx="8458200" cy="989012"/>
          </a:xfrm>
          <a:prstGeom prst="rect">
            <a:avLst/>
          </a:prstGeom>
          <a:noFill/>
          <a:ln w="9525">
            <a:noFill/>
            <a:miter lim="800000"/>
            <a:headEnd/>
            <a:tailEnd/>
          </a:ln>
        </p:spPr>
        <p:txBody>
          <a:bodyPr>
            <a:spAutoFit/>
          </a:bodyPr>
          <a:lstStyle/>
          <a:p>
            <a:pPr algn="ctr" eaLnBrk="0" hangingPunct="0"/>
            <a:r>
              <a:rPr lang="en-US">
                <a:latin typeface="Calibri" pitchFamily="34" charset="0"/>
              </a:rPr>
              <a:t>Green=GL 5,6          Black=GL 7,8,9</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ChangeArrowheads="1"/>
          </p:cNvSpPr>
          <p:nvPr/>
        </p:nvSpPr>
        <p:spPr bwMode="auto">
          <a:xfrm>
            <a:off x="1752600" y="644525"/>
            <a:ext cx="8686800" cy="1143000"/>
          </a:xfrm>
          <a:prstGeom prst="rect">
            <a:avLst/>
          </a:prstGeom>
          <a:noFill/>
          <a:ln>
            <a:noFill/>
          </a:ln>
          <a:effectLst/>
          <a:extLst/>
        </p:spPr>
        <p:txBody>
          <a:bodyPr lIns="93662" tIns="46037" rIns="93662" bIns="46037" anchor="ctr"/>
          <a:lstStyle/>
          <a:p>
            <a:pPr algn="ctr" defTabSz="917575" eaLnBrk="0" hangingPunct="0">
              <a:lnSpc>
                <a:spcPct val="105000"/>
              </a:lnSpc>
              <a:defRPr/>
            </a:pP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PROSTATE    CANCER</a:t>
            </a:r>
          </a:p>
        </p:txBody>
      </p:sp>
      <p:sp>
        <p:nvSpPr>
          <p:cNvPr id="591875" name="Rectangle 3"/>
          <p:cNvSpPr>
            <a:spLocks noChangeArrowheads="1"/>
          </p:cNvSpPr>
          <p:nvPr/>
        </p:nvSpPr>
        <p:spPr bwMode="auto">
          <a:xfrm>
            <a:off x="1004888" y="1657350"/>
            <a:ext cx="8686800" cy="4065588"/>
          </a:xfrm>
          <a:prstGeom prst="rect">
            <a:avLst/>
          </a:prstGeom>
          <a:noFill/>
          <a:ln>
            <a:noFill/>
          </a:ln>
          <a:effectLst/>
          <a:extLst/>
        </p:spPr>
        <p:txBody>
          <a:bodyPr lIns="93662" tIns="46037" rIns="93662" bIns="46037"/>
          <a:lstStyle/>
          <a:p>
            <a:pPr defTabSz="917575" eaLnBrk="0" hangingPunct="0">
              <a:lnSpc>
                <a:spcPct val="115000"/>
              </a:lnSpc>
              <a:spcBef>
                <a:spcPts val="900"/>
              </a:spcBef>
              <a:tabLst>
                <a:tab pos="388938" algn="l"/>
              </a:tabLst>
              <a:defRPr/>
            </a:pP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2nd </a:t>
            </a:r>
            <a:r>
              <a:rPr lang="fr-FR"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leading</a:t>
            </a: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cause of cancer </a:t>
            </a:r>
            <a:r>
              <a:rPr lang="fr-FR"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death</a:t>
            </a: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in men</a:t>
            </a:r>
          </a:p>
          <a:p>
            <a:pPr defTabSz="917575" eaLnBrk="0" hangingPunct="0">
              <a:lnSpc>
                <a:spcPct val="115000"/>
              </a:lnSpc>
              <a:spcBef>
                <a:spcPts val="900"/>
              </a:spcBef>
              <a:tabLst>
                <a:tab pos="388938" algn="l"/>
              </a:tabLst>
              <a:defRPr/>
            </a:pP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Most </a:t>
            </a:r>
            <a:r>
              <a:rPr lang="fr-FR"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common</a:t>
            </a: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diagnosed</a:t>
            </a: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malignancy</a:t>
            </a: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in men</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France: 200,000 new cancers in men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with</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56841 PC (28%)</a:t>
            </a:r>
            <a:b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Cancer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death</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in men: 85000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including</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8876 for PC (10%)</a:t>
            </a:r>
          </a:p>
          <a:p>
            <a:pPr defTabSz="917575" eaLnBrk="0" hangingPunct="0">
              <a:lnSpc>
                <a:spcPct val="115000"/>
              </a:lnSpc>
              <a:spcBef>
                <a:spcPts val="900"/>
              </a:spcBef>
              <a:tabLst>
                <a:tab pos="388938" algn="l"/>
              </a:tabLst>
              <a:defRPr/>
            </a:pP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USA</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2012: PC: 790,000 cases and 241,740 new cases</a:t>
            </a:r>
            <a:r>
              <a:rPr lang="en-US" alt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alt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=&gt; cancer-related death≈ 30.000/year</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(2008, USA)</a:t>
            </a:r>
            <a:endPar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15000"/>
              </a:lnSpc>
              <a:spcBef>
                <a:spcPts val="900"/>
              </a:spcBef>
              <a:tabLst>
                <a:tab pos="388938"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Evolution: </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slight incidence decrease</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annual death </a:t>
            </a:r>
            <a:r>
              <a:rPr lang="en-US" alt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rate &amp; mortality: </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slight </a:t>
            </a: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sym typeface="Symbol"/>
              </a:rPr>
              <a:t></a:t>
            </a:r>
            <a:r>
              <a:rPr lang="en-US" alt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alt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alt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BUT strong 5-year survival rate increase </a:t>
            </a:r>
            <a:br>
              <a:rPr lang="en-US" alt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altLang="fr-FR" sz="1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(30% in 25 Y; 98%)   Low grade followed by imaging</a:t>
            </a:r>
            <a:endParaRPr lang="en-US" sz="1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19459" name="Picture 2"/>
          <p:cNvPicPr>
            <a:picLocks noChangeAspect="1" noChangeArrowheads="1"/>
          </p:cNvPicPr>
          <p:nvPr/>
        </p:nvPicPr>
        <p:blipFill>
          <a:blip r:embed="rId2"/>
          <a:srcRect l="20981" t="22350" r="8372"/>
          <a:stretch>
            <a:fillRect/>
          </a:stretch>
        </p:blipFill>
        <p:spPr bwMode="auto">
          <a:xfrm>
            <a:off x="7148513" y="3578225"/>
            <a:ext cx="4216400" cy="2509838"/>
          </a:xfrm>
          <a:prstGeom prst="rect">
            <a:avLst/>
          </a:prstGeom>
          <a:noFill/>
          <a:ln w="9525">
            <a:noFill/>
            <a:miter lim="800000"/>
            <a:headEnd/>
            <a:tailEnd/>
          </a:ln>
        </p:spPr>
      </p:pic>
      <p:sp>
        <p:nvSpPr>
          <p:cNvPr id="2" name="Rectangle 1"/>
          <p:cNvSpPr/>
          <p:nvPr/>
        </p:nvSpPr>
        <p:spPr>
          <a:xfrm>
            <a:off x="2827338" y="6488113"/>
            <a:ext cx="4708525" cy="277812"/>
          </a:xfrm>
          <a:prstGeom prst="rect">
            <a:avLst/>
          </a:prstGeom>
        </p:spPr>
        <p:txBody>
          <a:bodyPr>
            <a:spAutoFit/>
          </a:bodyPr>
          <a:lstStyle/>
          <a:p>
            <a:pPr eaLnBrk="0" hangingPunct="0">
              <a:defRPr/>
            </a:pPr>
            <a:r>
              <a:rPr lang="fr-FR" sz="12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Source : Binder-</a:t>
            </a:r>
            <a:r>
              <a:rPr lang="fr-FR" sz="1200" b="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Foucard</a:t>
            </a:r>
            <a:r>
              <a:rPr lang="fr-FR" sz="12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 2013.Traitement : </a:t>
            </a:r>
            <a:r>
              <a:rPr lang="fr-FR" sz="1200" b="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INCa</a:t>
            </a:r>
            <a:r>
              <a:rPr lang="fr-FR" sz="12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2013</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a:srcRect/>
          <a:stretch>
            <a:fillRect/>
          </a:stretch>
        </p:blipFill>
        <p:spPr bwMode="auto">
          <a:xfrm>
            <a:off x="1620838" y="1874838"/>
            <a:ext cx="3932237" cy="3173412"/>
          </a:xfrm>
          <a:prstGeom prst="rect">
            <a:avLst/>
          </a:prstGeom>
          <a:noFill/>
          <a:ln w="9525">
            <a:noFill/>
            <a:miter lim="800000"/>
            <a:headEnd/>
            <a:tailEnd/>
          </a:ln>
        </p:spPr>
      </p:pic>
      <p:pic>
        <p:nvPicPr>
          <p:cNvPr id="61442" name="Picture 3"/>
          <p:cNvPicPr>
            <a:picLocks noChangeAspect="1" noChangeArrowheads="1"/>
          </p:cNvPicPr>
          <p:nvPr/>
        </p:nvPicPr>
        <p:blipFill>
          <a:blip r:embed="rId4"/>
          <a:srcRect/>
          <a:stretch>
            <a:fillRect/>
          </a:stretch>
        </p:blipFill>
        <p:spPr bwMode="auto">
          <a:xfrm>
            <a:off x="6192838" y="1874838"/>
            <a:ext cx="4138612" cy="3200400"/>
          </a:xfrm>
          <a:prstGeom prst="rect">
            <a:avLst/>
          </a:prstGeom>
          <a:noFill/>
          <a:ln w="9525">
            <a:noFill/>
            <a:miter lim="800000"/>
            <a:headEnd/>
            <a:tailEnd/>
          </a:ln>
        </p:spPr>
      </p:pic>
      <p:sp>
        <p:nvSpPr>
          <p:cNvPr id="61443" name="AutoShape 5"/>
          <p:cNvSpPr>
            <a:spLocks noChangeArrowheads="1"/>
          </p:cNvSpPr>
          <p:nvPr/>
        </p:nvSpPr>
        <p:spPr bwMode="auto">
          <a:xfrm>
            <a:off x="7134225" y="2024063"/>
            <a:ext cx="485775" cy="595312"/>
          </a:xfrm>
          <a:prstGeom prst="downArrow">
            <a:avLst>
              <a:gd name="adj1" fmla="val 50000"/>
              <a:gd name="adj2" fmla="val 30637"/>
            </a:avLst>
          </a:prstGeom>
          <a:noFill/>
          <a:ln w="38100">
            <a:solidFill>
              <a:srgbClr val="FFFF00"/>
            </a:solidFill>
            <a:miter lim="800000"/>
            <a:headEnd/>
            <a:tailEnd/>
          </a:ln>
        </p:spPr>
        <p:txBody>
          <a:bodyPr vert="eaVert" wrap="none" anchor="ctr"/>
          <a:lstStyle/>
          <a:p>
            <a:pPr eaLnBrk="0" hangingPunct="0"/>
            <a:endParaRPr lang="en-US">
              <a:latin typeface="Calibri" pitchFamily="34" charset="0"/>
            </a:endParaRPr>
          </a:p>
        </p:txBody>
      </p:sp>
      <p:sp>
        <p:nvSpPr>
          <p:cNvPr id="61444" name="AutoShape 8"/>
          <p:cNvSpPr>
            <a:spLocks noChangeArrowheads="1"/>
          </p:cNvSpPr>
          <p:nvPr/>
        </p:nvSpPr>
        <p:spPr bwMode="auto">
          <a:xfrm>
            <a:off x="8534400" y="3138488"/>
            <a:ext cx="595313" cy="485775"/>
          </a:xfrm>
          <a:prstGeom prst="rightArrow">
            <a:avLst>
              <a:gd name="adj1" fmla="val 50000"/>
              <a:gd name="adj2" fmla="val 30637"/>
            </a:avLst>
          </a:prstGeom>
          <a:noFill/>
          <a:ln w="38100">
            <a:solidFill>
              <a:srgbClr val="FFFF00"/>
            </a:solidFill>
            <a:miter lim="800000"/>
            <a:headEnd/>
            <a:tailEnd/>
          </a:ln>
        </p:spPr>
        <p:txBody>
          <a:bodyPr wrap="none" anchor="ctr"/>
          <a:lstStyle/>
          <a:p>
            <a:pPr eaLnBrk="0" hangingPunct="0"/>
            <a:endParaRPr lang="en-US">
              <a:latin typeface="Calibri" pitchFamily="34" charset="0"/>
            </a:endParaRPr>
          </a:p>
        </p:txBody>
      </p:sp>
      <p:sp>
        <p:nvSpPr>
          <p:cNvPr id="61445" name="AutoShape 9"/>
          <p:cNvSpPr>
            <a:spLocks noChangeArrowheads="1"/>
          </p:cNvSpPr>
          <p:nvPr/>
        </p:nvSpPr>
        <p:spPr bwMode="auto">
          <a:xfrm>
            <a:off x="9753600" y="3138488"/>
            <a:ext cx="533400" cy="485775"/>
          </a:xfrm>
          <a:prstGeom prst="leftArrow">
            <a:avLst>
              <a:gd name="adj1" fmla="val 50000"/>
              <a:gd name="adj2" fmla="val 27451"/>
            </a:avLst>
          </a:prstGeom>
          <a:noFill/>
          <a:ln w="38100">
            <a:solidFill>
              <a:srgbClr val="FFFF00"/>
            </a:solidFill>
            <a:miter lim="800000"/>
            <a:headEnd/>
            <a:tailEnd/>
          </a:ln>
        </p:spPr>
        <p:txBody>
          <a:bodyPr wrap="none" anchor="ctr"/>
          <a:lstStyle/>
          <a:p>
            <a:pPr eaLnBrk="0" hangingPunct="0"/>
            <a:endParaRPr lang="en-US">
              <a:latin typeface="Calibri" pitchFamily="34" charset="0"/>
            </a:endParaRPr>
          </a:p>
        </p:txBody>
      </p:sp>
      <p:sp>
        <p:nvSpPr>
          <p:cNvPr id="61446" name="Oval 10"/>
          <p:cNvSpPr>
            <a:spLocks noChangeArrowheads="1"/>
          </p:cNvSpPr>
          <p:nvPr/>
        </p:nvSpPr>
        <p:spPr bwMode="auto">
          <a:xfrm>
            <a:off x="2057400" y="3700463"/>
            <a:ext cx="914400" cy="914400"/>
          </a:xfrm>
          <a:prstGeom prst="ellipse">
            <a:avLst/>
          </a:prstGeom>
          <a:noFill/>
          <a:ln w="38100">
            <a:solidFill>
              <a:srgbClr val="FFFF00"/>
            </a:solidFill>
            <a:round/>
            <a:headEnd/>
            <a:tailEnd/>
          </a:ln>
        </p:spPr>
        <p:txBody>
          <a:bodyPr wrap="none" anchor="ctr"/>
          <a:lstStyle/>
          <a:p>
            <a:pPr eaLnBrk="0" hangingPunct="0"/>
            <a:endParaRPr lang="en-US">
              <a:latin typeface="Calibri" pitchFamily="34" charset="0"/>
            </a:endParaRPr>
          </a:p>
        </p:txBody>
      </p:sp>
      <p:sp>
        <p:nvSpPr>
          <p:cNvPr id="2" name="TextBox 1"/>
          <p:cNvSpPr txBox="1"/>
          <p:nvPr/>
        </p:nvSpPr>
        <p:spPr>
          <a:xfrm>
            <a:off x="1606550" y="407988"/>
            <a:ext cx="8953500" cy="963612"/>
          </a:xfrm>
          <a:prstGeom prst="rect">
            <a:avLst/>
          </a:prstGeom>
          <a:noFill/>
        </p:spPr>
        <p:txBody>
          <a:bodyPr>
            <a:spAutoFit/>
          </a:bodyPr>
          <a:lstStyle/>
          <a:p>
            <a:pPr algn="ctr" eaLnBrk="0" hangingPunct="0">
              <a:lnSpc>
                <a:spcPts val="3400"/>
              </a:lnSpc>
              <a:spcBef>
                <a:spcPts val="0"/>
              </a:spcBef>
              <a:defRPr/>
            </a:pPr>
            <a:r>
              <a:rPr lang="en-US" sz="2800" b="1" dirty="0">
                <a:solidFill>
                  <a:srgbClr val="FFFFFF"/>
                </a:solidFill>
                <a:latin typeface="Calibri" panose="020F0502020204030204" pitchFamily="34" charset="0"/>
                <a:cs typeface="Calibri" panose="020F0502020204030204" pitchFamily="34" charset="0"/>
              </a:rPr>
              <a:t>Comparison of 2D Color Doppler with</a:t>
            </a:r>
          </a:p>
          <a:p>
            <a:pPr algn="ctr" eaLnBrk="0" hangingPunct="0">
              <a:lnSpc>
                <a:spcPts val="3400"/>
              </a:lnSpc>
              <a:spcBef>
                <a:spcPts val="0"/>
              </a:spcBef>
              <a:defRPr/>
            </a:pPr>
            <a:r>
              <a:rPr lang="en-US" sz="2800" b="1" dirty="0">
                <a:solidFill>
                  <a:srgbClr val="FFFFFF"/>
                </a:solidFill>
                <a:latin typeface="Calibri" panose="020F0502020204030204" pitchFamily="34" charset="0"/>
                <a:cs typeface="Calibri" panose="020F0502020204030204" pitchFamily="34" charset="0"/>
              </a:rPr>
              <a:t>3D Power Doppler</a:t>
            </a:r>
          </a:p>
        </p:txBody>
      </p:sp>
      <p:sp>
        <p:nvSpPr>
          <p:cNvPr id="61448" name="TextBox 2"/>
          <p:cNvSpPr txBox="1">
            <a:spLocks noChangeArrowheads="1"/>
          </p:cNvSpPr>
          <p:nvPr/>
        </p:nvSpPr>
        <p:spPr bwMode="auto">
          <a:xfrm>
            <a:off x="2117725" y="1366838"/>
            <a:ext cx="7696200" cy="461962"/>
          </a:xfrm>
          <a:prstGeom prst="rect">
            <a:avLst/>
          </a:prstGeom>
          <a:noFill/>
          <a:ln w="9525">
            <a:noFill/>
            <a:miter lim="800000"/>
            <a:headEnd/>
            <a:tailEnd/>
          </a:ln>
        </p:spPr>
        <p:txBody>
          <a:bodyPr>
            <a:spAutoFit/>
          </a:bodyPr>
          <a:lstStyle/>
          <a:p>
            <a:pPr algn="ctr" eaLnBrk="0" hangingPunct="0"/>
            <a:r>
              <a:rPr lang="en-US" altLang="en-US" dirty="0">
                <a:solidFill>
                  <a:srgbClr val="FFFFFF"/>
                </a:solidFill>
                <a:latin typeface="Calibri" pitchFamily="34" charset="0"/>
              </a:rPr>
              <a:t>2D Color Doppler                                  3D Power Doppler </a:t>
            </a:r>
          </a:p>
        </p:txBody>
      </p:sp>
      <p:sp>
        <p:nvSpPr>
          <p:cNvPr id="4" name="TextBox 3"/>
          <p:cNvSpPr txBox="1"/>
          <p:nvPr/>
        </p:nvSpPr>
        <p:spPr>
          <a:xfrm>
            <a:off x="1447800" y="5130800"/>
            <a:ext cx="3962400" cy="706438"/>
          </a:xfrm>
          <a:prstGeom prst="rect">
            <a:avLst/>
          </a:prstGeom>
          <a:noFill/>
        </p:spPr>
        <p:txBody>
          <a:bodyPr>
            <a:spAutoFit/>
          </a:bodyPr>
          <a:lstStyle/>
          <a:p>
            <a:pPr algn="ctr" eaLnBrk="0" hangingPunct="0">
              <a:defRPr/>
            </a:pPr>
            <a:r>
              <a:rPr lang="en-US" sz="2000" dirty="0">
                <a:solidFill>
                  <a:srgbClr val="FFFFFF"/>
                </a:solidFill>
                <a:latin typeface="Calibri" panose="020F0502020204030204" pitchFamily="34" charset="0"/>
                <a:cs typeface="Calibri" panose="020F0502020204030204" pitchFamily="34" charset="0"/>
              </a:rPr>
              <a:t>Right base tumor palpable            </a:t>
            </a:r>
          </a:p>
          <a:p>
            <a:pPr algn="ctr" eaLnBrk="0" hangingPunct="0">
              <a:defRPr/>
            </a:pPr>
            <a:endParaRPr lang="en-US" sz="2000" dirty="0">
              <a:solidFill>
                <a:srgbClr val="FFFFFF"/>
              </a:solidFill>
              <a:latin typeface="Calibri" panose="020F0502020204030204" pitchFamily="34" charset="0"/>
              <a:cs typeface="Calibri" panose="020F0502020204030204" pitchFamily="34" charset="0"/>
            </a:endParaRPr>
          </a:p>
        </p:txBody>
      </p:sp>
      <p:sp>
        <p:nvSpPr>
          <p:cNvPr id="5" name="TextBox 4"/>
          <p:cNvSpPr txBox="1"/>
          <p:nvPr/>
        </p:nvSpPr>
        <p:spPr>
          <a:xfrm>
            <a:off x="6083300" y="5157788"/>
            <a:ext cx="5008563" cy="1323439"/>
          </a:xfrm>
          <a:prstGeom prst="rect">
            <a:avLst/>
          </a:prstGeom>
          <a:noFill/>
        </p:spPr>
        <p:txBody>
          <a:bodyPr>
            <a:spAutoFit/>
          </a:bodyPr>
          <a:lstStyle/>
          <a:p>
            <a:pPr eaLnBrk="0" hangingPunct="0">
              <a:defRPr/>
            </a:pPr>
            <a:r>
              <a:rPr lang="en-US" sz="2000" dirty="0">
                <a:solidFill>
                  <a:srgbClr val="FFFFFF"/>
                </a:solidFill>
                <a:latin typeface="Calibri" panose="020F0502020204030204" pitchFamily="34" charset="0"/>
                <a:cs typeface="Calibri" panose="020F0502020204030204" pitchFamily="34" charset="0"/>
                <a:sym typeface="Wingdings 2" panose="05020102010507070707" pitchFamily="18" charset="2"/>
              </a:rPr>
              <a:t> </a:t>
            </a:r>
            <a:r>
              <a:rPr lang="en-US" sz="2000" dirty="0">
                <a:solidFill>
                  <a:srgbClr val="FFFFFF"/>
                </a:solidFill>
                <a:latin typeface="Calibri" panose="020F0502020204030204" pitchFamily="34" charset="0"/>
                <a:cs typeface="Calibri" panose="020F0502020204030204" pitchFamily="34" charset="0"/>
              </a:rPr>
              <a:t>2D shows right capsule erosion as loss of  </a:t>
            </a:r>
          </a:p>
          <a:p>
            <a:pPr eaLnBrk="0" hangingPunct="0">
              <a:defRPr/>
            </a:pPr>
            <a:r>
              <a:rPr lang="en-US" sz="2000" dirty="0">
                <a:solidFill>
                  <a:srgbClr val="FFFFFF"/>
                </a:solidFill>
                <a:latin typeface="Calibri" panose="020F0502020204030204" pitchFamily="34" charset="0"/>
                <a:cs typeface="Calibri" panose="020F0502020204030204" pitchFamily="34" charset="0"/>
              </a:rPr>
              <a:t>   white circumferential line (arrow) </a:t>
            </a:r>
          </a:p>
          <a:p>
            <a:pPr eaLnBrk="0" hangingPunct="0">
              <a:defRPr/>
            </a:pPr>
            <a:r>
              <a:rPr lang="en-US" sz="2000" dirty="0">
                <a:solidFill>
                  <a:srgbClr val="FFFFFF"/>
                </a:solidFill>
                <a:latin typeface="Calibri" panose="020F0502020204030204" pitchFamily="34" charset="0"/>
                <a:cs typeface="Calibri" panose="020F0502020204030204" pitchFamily="34" charset="0"/>
                <a:sym typeface="Wingdings 2" panose="05020102010507070707" pitchFamily="18" charset="2"/>
              </a:rPr>
              <a:t> </a:t>
            </a:r>
            <a:r>
              <a:rPr lang="en-US" sz="2000" dirty="0">
                <a:solidFill>
                  <a:srgbClr val="FFFFFF"/>
                </a:solidFill>
                <a:latin typeface="Calibri" panose="020F0502020204030204" pitchFamily="34" charset="0"/>
                <a:cs typeface="Calibri" panose="020F0502020204030204" pitchFamily="34" charset="0"/>
              </a:rPr>
              <a:t>3D shows  left non-palpable  lesion 9mm     </a:t>
            </a:r>
          </a:p>
          <a:p>
            <a:pPr eaLnBrk="0" hangingPunct="0">
              <a:defRPr/>
            </a:pPr>
            <a:r>
              <a:rPr lang="en-US" sz="2000" dirty="0">
                <a:solidFill>
                  <a:srgbClr val="FFFFFF"/>
                </a:solidFill>
                <a:latin typeface="Calibri" panose="020F0502020204030204" pitchFamily="34" charset="0"/>
                <a:cs typeface="Calibri" panose="020F0502020204030204" pitchFamily="34" charset="0"/>
              </a:rPr>
              <a:t>   (double arrows</a:t>
            </a:r>
            <a:r>
              <a:rPr lang="en-US" sz="2000" dirty="0" smtClean="0">
                <a:solidFill>
                  <a:srgbClr val="FFFFFF"/>
                </a:solidFill>
                <a:latin typeface="Calibri" panose="020F0502020204030204" pitchFamily="34" charset="0"/>
                <a:cs typeface="Calibri" panose="020F0502020204030204" pitchFamily="34" charset="0"/>
              </a:rPr>
              <a:t>)</a:t>
            </a:r>
            <a:endParaRPr lang="en-US" sz="2000" dirty="0">
              <a:solidFill>
                <a:srgbClr val="FFFFFF"/>
              </a:solidFill>
              <a:latin typeface="Calibri" panose="020F0502020204030204" pitchFamily="34" charset="0"/>
              <a:cs typeface="Calibri" panose="020F0502020204030204" pitchFamily="34" charset="0"/>
            </a:endParaRPr>
          </a:p>
        </p:txBody>
      </p:sp>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a:extLst>
              <a:ext uri="{FF2B5EF4-FFF2-40B4-BE49-F238E27FC236}"/>
            </a:extLst>
          </p:cNvPr>
          <p:cNvSpPr>
            <a:spLocks noGrp="1" noChangeArrowheads="1"/>
          </p:cNvSpPr>
          <p:nvPr>
            <p:ph type="title"/>
          </p:nvPr>
        </p:nvSpPr>
        <p:spPr>
          <a:xfrm>
            <a:off x="1325563" y="757238"/>
            <a:ext cx="9404350" cy="766762"/>
          </a:xfrm>
        </p:spPr>
        <p:txBody>
          <a:bodyPr/>
          <a:lstStyle/>
          <a:p>
            <a:pPr>
              <a:defRPr/>
            </a:pPr>
            <a:r>
              <a:rPr lang="en-US" altLang="en-US" sz="4000" dirty="0">
                <a:latin typeface="Calibri" panose="020F0502020204030204" pitchFamily="34" charset="0"/>
              </a:rPr>
              <a:t>Vascular  Regression</a:t>
            </a:r>
          </a:p>
        </p:txBody>
      </p:sp>
      <p:sp>
        <p:nvSpPr>
          <p:cNvPr id="390147" name="Rectangle 3">
            <a:extLst>
              <a:ext uri="{FF2B5EF4-FFF2-40B4-BE49-F238E27FC236}"/>
            </a:extLst>
          </p:cNvPr>
          <p:cNvSpPr>
            <a:spLocks noGrp="1" noChangeArrowheads="1"/>
          </p:cNvSpPr>
          <p:nvPr>
            <p:ph idx="1"/>
          </p:nvPr>
        </p:nvSpPr>
        <p:spPr>
          <a:xfrm>
            <a:off x="3617913" y="1852613"/>
            <a:ext cx="7126287" cy="4195762"/>
          </a:xfrm>
        </p:spPr>
        <p:txBody>
          <a:bodyPr>
            <a:normAutofit fontScale="92500" lnSpcReduction="20000"/>
          </a:bodyPr>
          <a:lstStyle/>
          <a:p>
            <a:pPr>
              <a:defRPr/>
            </a:pPr>
            <a:r>
              <a:rPr lang="en-US" altLang="en-US" sz="2800" b="0" dirty="0">
                <a:solidFill>
                  <a:srgbClr val="FFFFFF"/>
                </a:solidFill>
                <a:latin typeface="Calibri" panose="020F0502020204030204" pitchFamily="34" charset="0"/>
              </a:rPr>
              <a:t>HIFU-IMMEDIATE</a:t>
            </a:r>
          </a:p>
          <a:p>
            <a:pPr>
              <a:defRPr/>
            </a:pPr>
            <a:r>
              <a:rPr lang="en-US" altLang="en-US" sz="2800" b="0" dirty="0">
                <a:solidFill>
                  <a:srgbClr val="FFFFFF"/>
                </a:solidFill>
                <a:latin typeface="Calibri" panose="020F0502020204030204" pitchFamily="34" charset="0"/>
              </a:rPr>
              <a:t>RFA-IMMEDIATE</a:t>
            </a:r>
          </a:p>
          <a:p>
            <a:pPr>
              <a:defRPr/>
            </a:pPr>
            <a:r>
              <a:rPr lang="en-US" altLang="en-US" sz="2800" b="0" dirty="0">
                <a:solidFill>
                  <a:srgbClr val="FFFFFF"/>
                </a:solidFill>
                <a:latin typeface="Calibri" panose="020F0502020204030204" pitchFamily="34" charset="0"/>
              </a:rPr>
              <a:t>CRYOSURGERY-IMMEDIATE</a:t>
            </a:r>
          </a:p>
          <a:p>
            <a:pPr>
              <a:defRPr/>
            </a:pPr>
            <a:r>
              <a:rPr lang="en-US" altLang="en-US" sz="2800" b="0" dirty="0">
                <a:solidFill>
                  <a:srgbClr val="FFFFFF"/>
                </a:solidFill>
                <a:latin typeface="Calibri" panose="020F0502020204030204" pitchFamily="34" charset="0"/>
              </a:rPr>
              <a:t>ANTIOXIDANT 1-4 MONTHS</a:t>
            </a:r>
          </a:p>
          <a:p>
            <a:pPr>
              <a:defRPr/>
            </a:pPr>
            <a:r>
              <a:rPr lang="en-US" altLang="en-US" sz="2800" b="0" dirty="0">
                <a:solidFill>
                  <a:srgbClr val="FFFFFF"/>
                </a:solidFill>
                <a:latin typeface="Calibri" panose="020F0502020204030204" pitchFamily="34" charset="0"/>
              </a:rPr>
              <a:t>HORMONES 1-9 MONTHS</a:t>
            </a:r>
          </a:p>
          <a:p>
            <a:pPr>
              <a:defRPr/>
            </a:pPr>
            <a:r>
              <a:rPr lang="en-US" altLang="en-US" sz="2800" b="0" dirty="0">
                <a:solidFill>
                  <a:srgbClr val="FFFFFF"/>
                </a:solidFill>
                <a:latin typeface="Calibri" panose="020F0502020204030204" pitchFamily="34" charset="0"/>
              </a:rPr>
              <a:t>RADIATION 2-6 MONTHS</a:t>
            </a:r>
          </a:p>
          <a:p>
            <a:pPr>
              <a:defRPr/>
            </a:pPr>
            <a:r>
              <a:rPr lang="en-US" altLang="en-US" sz="2800" b="0" dirty="0">
                <a:solidFill>
                  <a:srgbClr val="FFFFFF"/>
                </a:solidFill>
                <a:latin typeface="Calibri" panose="020F0502020204030204" pitchFamily="34" charset="0"/>
              </a:rPr>
              <a:t>IRREVERSIBLE ELECTROPORATION</a:t>
            </a:r>
          </a:p>
          <a:p>
            <a:pPr>
              <a:defRPr/>
            </a:pPr>
            <a:r>
              <a:rPr lang="en-US" altLang="en-US" sz="2800" b="0" dirty="0">
                <a:solidFill>
                  <a:srgbClr val="FFFFFF"/>
                </a:solidFill>
                <a:latin typeface="Calibri" panose="020F0502020204030204" pitchFamily="34" charset="0"/>
              </a:rPr>
              <a:t>    (under study since June 2008)</a:t>
            </a:r>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a:extLst>
              <a:ext uri="{FF2B5EF4-FFF2-40B4-BE49-F238E27FC236}"/>
            </a:extLst>
          </p:cNvPr>
          <p:cNvSpPr>
            <a:spLocks noGrp="1" noChangeArrowheads="1"/>
          </p:cNvSpPr>
          <p:nvPr>
            <p:ph type="title"/>
          </p:nvPr>
        </p:nvSpPr>
        <p:spPr>
          <a:xfrm>
            <a:off x="2209800" y="533400"/>
            <a:ext cx="7772400" cy="1143000"/>
          </a:xfrm>
        </p:spPr>
        <p:txBody>
          <a:bodyPr/>
          <a:lstStyle/>
          <a:p>
            <a:r>
              <a:rPr lang="en-US" altLang="en-US" sz="3200" smtClean="0">
                <a:latin typeface="Calibri" pitchFamily="34" charset="0"/>
              </a:rPr>
              <a:t>DCE MRI HIFU Recurrence</a:t>
            </a:r>
          </a:p>
        </p:txBody>
      </p:sp>
      <p:sp>
        <p:nvSpPr>
          <p:cNvPr id="65538" name="Text Box 3"/>
          <p:cNvSpPr txBox="1">
            <a:spLocks noChangeArrowheads="1"/>
          </p:cNvSpPr>
          <p:nvPr/>
        </p:nvSpPr>
        <p:spPr bwMode="auto">
          <a:xfrm>
            <a:off x="2057400" y="5867400"/>
            <a:ext cx="7772400" cy="461963"/>
          </a:xfrm>
          <a:prstGeom prst="rect">
            <a:avLst/>
          </a:prstGeom>
          <a:noFill/>
          <a:ln w="9525">
            <a:noFill/>
            <a:miter lim="800000"/>
            <a:headEnd/>
            <a:tailEnd/>
          </a:ln>
        </p:spPr>
        <p:txBody>
          <a:bodyPr>
            <a:spAutoFit/>
          </a:bodyPr>
          <a:lstStyle/>
          <a:p>
            <a:pPr algn="ctr" eaLnBrk="0" hangingPunct="0"/>
            <a:r>
              <a:rPr lang="en-US" altLang="en-US" dirty="0">
                <a:solidFill>
                  <a:srgbClr val="FFFFFF"/>
                </a:solidFill>
                <a:latin typeface="Calibri" pitchFamily="34" charset="0"/>
              </a:rPr>
              <a:t>   Same patient as in last slide  GL 5  2</a:t>
            </a:r>
            <a:r>
              <a:rPr lang="en-US" altLang="en-US" baseline="30000" dirty="0">
                <a:solidFill>
                  <a:srgbClr val="FFFFFF"/>
                </a:solidFill>
                <a:latin typeface="Calibri" pitchFamily="34" charset="0"/>
              </a:rPr>
              <a:t>ND</a:t>
            </a:r>
            <a:r>
              <a:rPr lang="en-US" altLang="en-US" dirty="0">
                <a:solidFill>
                  <a:srgbClr val="FFFFFF"/>
                </a:solidFill>
                <a:latin typeface="Calibri" pitchFamily="34" charset="0"/>
              </a:rPr>
              <a:t> HIFU</a:t>
            </a:r>
          </a:p>
        </p:txBody>
      </p:sp>
      <p:pic>
        <p:nvPicPr>
          <p:cNvPr id="65539" name="Picture 4"/>
          <p:cNvPicPr>
            <a:picLocks noChangeAspect="1" noChangeArrowheads="1"/>
          </p:cNvPicPr>
          <p:nvPr/>
        </p:nvPicPr>
        <p:blipFill>
          <a:blip r:embed="rId3"/>
          <a:srcRect l="22446" t="24304" r="22446" b="24304"/>
          <a:stretch>
            <a:fillRect/>
          </a:stretch>
        </p:blipFill>
        <p:spPr bwMode="auto">
          <a:xfrm>
            <a:off x="1143000" y="1600200"/>
            <a:ext cx="4038600" cy="4114800"/>
          </a:xfrm>
          <a:prstGeom prst="rect">
            <a:avLst/>
          </a:prstGeom>
          <a:noFill/>
          <a:ln w="9525">
            <a:noFill/>
            <a:miter lim="800000"/>
            <a:headEnd/>
            <a:tailEnd/>
          </a:ln>
        </p:spPr>
      </p:pic>
      <p:sp>
        <p:nvSpPr>
          <p:cNvPr id="65540" name="Text Box 5"/>
          <p:cNvSpPr txBox="1">
            <a:spLocks noChangeArrowheads="1"/>
          </p:cNvSpPr>
          <p:nvPr/>
        </p:nvSpPr>
        <p:spPr bwMode="auto">
          <a:xfrm>
            <a:off x="7070725" y="3697288"/>
            <a:ext cx="1803400" cy="461962"/>
          </a:xfrm>
          <a:prstGeom prst="rect">
            <a:avLst/>
          </a:prstGeom>
          <a:noFill/>
          <a:ln w="9525">
            <a:noFill/>
            <a:miter lim="800000"/>
            <a:headEnd/>
            <a:tailEnd/>
          </a:ln>
        </p:spPr>
        <p:txBody>
          <a:bodyPr wrap="none">
            <a:spAutoFit/>
          </a:bodyPr>
          <a:lstStyle/>
          <a:p>
            <a:pPr eaLnBrk="0" hangingPunct="0"/>
            <a:r>
              <a:rPr lang="en-US" altLang="en-US">
                <a:latin typeface="Calibri" pitchFamily="34" charset="0"/>
              </a:rPr>
              <a:t>RASMUSSEN</a:t>
            </a:r>
          </a:p>
        </p:txBody>
      </p:sp>
      <p:pic>
        <p:nvPicPr>
          <p:cNvPr id="65541" name="Picture 6"/>
          <p:cNvPicPr>
            <a:picLocks noChangeAspect="1" noChangeArrowheads="1"/>
          </p:cNvPicPr>
          <p:nvPr/>
        </p:nvPicPr>
        <p:blipFill>
          <a:blip r:embed="rId4"/>
          <a:srcRect l="17267" t="36456" r="20720" b="13889"/>
          <a:stretch>
            <a:fillRect/>
          </a:stretch>
        </p:blipFill>
        <p:spPr bwMode="auto">
          <a:xfrm>
            <a:off x="6553200" y="1600200"/>
            <a:ext cx="3886200" cy="4114800"/>
          </a:xfrm>
          <a:prstGeom prst="rect">
            <a:avLst/>
          </a:prstGeom>
          <a:noFill/>
          <a:ln w="9525">
            <a:noFill/>
            <a:miter lim="800000"/>
            <a:headEnd/>
            <a:tailEnd/>
          </a:ln>
        </p:spPr>
      </p:pic>
      <p:sp>
        <p:nvSpPr>
          <p:cNvPr id="65542" name="AutoShape 7"/>
          <p:cNvSpPr>
            <a:spLocks noChangeArrowheads="1"/>
          </p:cNvSpPr>
          <p:nvPr/>
        </p:nvSpPr>
        <p:spPr bwMode="auto">
          <a:xfrm>
            <a:off x="4402138" y="3657600"/>
            <a:ext cx="976312" cy="485775"/>
          </a:xfrm>
          <a:prstGeom prst="leftArrow">
            <a:avLst>
              <a:gd name="adj1" fmla="val 50000"/>
              <a:gd name="adj2" fmla="val 50245"/>
            </a:avLst>
          </a:prstGeom>
          <a:noFill/>
          <a:ln w="38100">
            <a:solidFill>
              <a:srgbClr val="FFFF66"/>
            </a:solidFill>
            <a:miter lim="800000"/>
            <a:headEnd/>
            <a:tailEnd/>
          </a:ln>
        </p:spPr>
        <p:txBody>
          <a:bodyPr wrap="none" anchor="ctr"/>
          <a:lstStyle/>
          <a:p>
            <a:pPr eaLnBrk="0" hangingPunct="0"/>
            <a:endParaRPr lang="en-US">
              <a:latin typeface="Calibri" pitchFamily="34" charset="0"/>
            </a:endParaRPr>
          </a:p>
        </p:txBody>
      </p:sp>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C9DE793F-4DE3-47AE-B93B-0774A0DA0C8A"/>
          <p:cNvPicPr>
            <a:picLocks noChangeAspect="1" noChangeArrowheads="1"/>
          </p:cNvPicPr>
          <p:nvPr/>
        </p:nvPicPr>
        <p:blipFill>
          <a:blip r:embed="rId2"/>
          <a:srcRect/>
          <a:stretch>
            <a:fillRect/>
          </a:stretch>
        </p:blipFill>
        <p:spPr bwMode="auto">
          <a:xfrm>
            <a:off x="2971800" y="766763"/>
            <a:ext cx="6597650" cy="4948237"/>
          </a:xfrm>
          <a:prstGeom prst="rect">
            <a:avLst/>
          </a:prstGeom>
          <a:noFill/>
          <a:ln w="9525">
            <a:noFill/>
            <a:miter lim="800000"/>
            <a:headEnd/>
            <a:tailEnd/>
          </a:ln>
        </p:spPr>
      </p:pic>
      <p:sp>
        <p:nvSpPr>
          <p:cNvPr id="67586" name="TextBox 1"/>
          <p:cNvSpPr txBox="1">
            <a:spLocks noChangeArrowheads="1"/>
          </p:cNvSpPr>
          <p:nvPr/>
        </p:nvSpPr>
        <p:spPr bwMode="auto">
          <a:xfrm>
            <a:off x="1905000" y="5943600"/>
            <a:ext cx="8458200" cy="461963"/>
          </a:xfrm>
          <a:prstGeom prst="rect">
            <a:avLst/>
          </a:prstGeom>
          <a:noFill/>
          <a:ln w="9525">
            <a:noFill/>
            <a:miter lim="800000"/>
            <a:headEnd/>
            <a:tailEnd/>
          </a:ln>
        </p:spPr>
        <p:txBody>
          <a:bodyPr>
            <a:spAutoFit/>
          </a:bodyPr>
          <a:lstStyle/>
          <a:p>
            <a:pPr algn="ctr" eaLnBrk="0" hangingPunct="0"/>
            <a:r>
              <a:rPr lang="en-US" dirty="0">
                <a:solidFill>
                  <a:srgbClr val="FFFFFF"/>
                </a:solidFill>
                <a:latin typeface="Calibri" pitchFamily="34" charset="0"/>
              </a:rPr>
              <a:t>2011-Boston-Biopsy core missed Gleason 8-Fusion Rx</a:t>
            </a:r>
          </a:p>
        </p:txBody>
      </p:sp>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600200" y="457200"/>
            <a:ext cx="9067800" cy="1143000"/>
          </a:xfrm>
        </p:spPr>
        <p:txBody>
          <a:bodyPr/>
          <a:lstStyle/>
          <a:p>
            <a:r>
              <a:rPr lang="en-US" sz="2800" dirty="0" smtClean="0">
                <a:effectLst/>
                <a:latin typeface="Calibri" pitchFamily="34" charset="0"/>
                <a:cs typeface="Calibri" pitchFamily="34" charset="0"/>
              </a:rPr>
              <a:t>Crater Sign-3D </a:t>
            </a:r>
            <a:r>
              <a:rPr lang="en-US" sz="2800" dirty="0" err="1" smtClean="0">
                <a:effectLst/>
                <a:latin typeface="Calibri" pitchFamily="34" charset="0"/>
                <a:cs typeface="Calibri" pitchFamily="34" charset="0"/>
              </a:rPr>
              <a:t>Elastography</a:t>
            </a:r>
            <a:endParaRPr lang="en-US" sz="2800" dirty="0" smtClean="0">
              <a:effectLst/>
              <a:latin typeface="Calibri" pitchFamily="34" charset="0"/>
              <a:cs typeface="Calibri" pitchFamily="34" charset="0"/>
            </a:endParaRPr>
          </a:p>
        </p:txBody>
      </p:sp>
      <p:pic>
        <p:nvPicPr>
          <p:cNvPr id="68610" name="C24BD419-715A-4D6D-924B-48B42B2A74C4"/>
          <p:cNvPicPr>
            <a:picLocks noChangeAspect="1" noChangeArrowheads="1"/>
          </p:cNvPicPr>
          <p:nvPr/>
        </p:nvPicPr>
        <p:blipFill>
          <a:blip r:embed="rId2"/>
          <a:srcRect t="6248" b="28427"/>
          <a:stretch>
            <a:fillRect/>
          </a:stretch>
        </p:blipFill>
        <p:spPr bwMode="auto">
          <a:xfrm>
            <a:off x="1524000" y="1462088"/>
            <a:ext cx="9144000" cy="5091112"/>
          </a:xfrm>
          <a:prstGeom prst="rect">
            <a:avLst/>
          </a:prstGeom>
          <a:noFill/>
          <a:ln w="9525">
            <a:noFill/>
            <a:miter lim="800000"/>
            <a:headEnd/>
            <a:tailEnd/>
          </a:ln>
        </p:spPr>
      </p:pic>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422276"/>
            <a:ext cx="9067800" cy="1470025"/>
          </a:xfrm>
        </p:spPr>
        <p:txBody>
          <a:bodyPr/>
          <a:lstStyle/>
          <a:p>
            <a:r>
              <a:rPr lang="en-US" sz="2800" dirty="0" smtClean="0">
                <a:latin typeface="Calibri" pitchFamily="34" charset="0"/>
              </a:rPr>
              <a:t>ENDOMETRIAL CANCER</a:t>
            </a:r>
            <a:br>
              <a:rPr lang="en-US" sz="2800" dirty="0" smtClean="0">
                <a:latin typeface="Calibri" pitchFamily="34" charset="0"/>
              </a:rPr>
            </a:br>
            <a:r>
              <a:rPr lang="en-US" sz="2800" dirty="0" smtClean="0">
                <a:latin typeface="Calibri" pitchFamily="34" charset="0"/>
              </a:rPr>
              <a:t>Nodal Metastasis 25 </a:t>
            </a:r>
            <a:r>
              <a:rPr lang="en-US" sz="2800" dirty="0" err="1" smtClean="0">
                <a:latin typeface="Calibri" pitchFamily="34" charset="0"/>
              </a:rPr>
              <a:t>yrs</a:t>
            </a:r>
            <a:r>
              <a:rPr lang="en-US" sz="2800" dirty="0" smtClean="0">
                <a:latin typeface="Calibri" pitchFamily="34" charset="0"/>
              </a:rPr>
              <a:t> post </a:t>
            </a:r>
            <a:r>
              <a:rPr lang="en-US" sz="2800" dirty="0" err="1" smtClean="0">
                <a:latin typeface="Calibri" pitchFamily="34" charset="0"/>
              </a:rPr>
              <a:t>rx</a:t>
            </a:r>
            <a:endParaRPr lang="en-US" sz="2800" dirty="0" smtClean="0">
              <a:latin typeface="Calibri" pitchFamily="34" charset="0"/>
            </a:endParaRPr>
          </a:p>
        </p:txBody>
      </p:sp>
      <p:sp>
        <p:nvSpPr>
          <p:cNvPr id="69641" name="Rectangle 5"/>
          <p:cNvSpPr>
            <a:spLocks noChangeArrowheads="1"/>
          </p:cNvSpPr>
          <p:nvPr/>
        </p:nvSpPr>
        <p:spPr bwMode="auto">
          <a:xfrm>
            <a:off x="0" y="-288925"/>
            <a:ext cx="184150" cy="579438"/>
          </a:xfrm>
          <a:prstGeom prst="rect">
            <a:avLst/>
          </a:prstGeom>
          <a:noFill/>
          <a:ln w="9525">
            <a:noFill/>
            <a:miter lim="800000"/>
            <a:headEnd/>
            <a:tailEnd/>
          </a:ln>
        </p:spPr>
        <p:txBody>
          <a:bodyPr wrap="none" anchor="ctr">
            <a:spAutoFit/>
          </a:bodyPr>
          <a:lstStyle/>
          <a:p>
            <a:pPr eaLnBrk="0" hangingPunct="0"/>
            <a:endParaRPr lang="en-US" sz="3200">
              <a:latin typeface="Calibri" pitchFamily="34" charset="0"/>
            </a:endParaRPr>
          </a:p>
        </p:txBody>
      </p:sp>
      <p:grpSp>
        <p:nvGrpSpPr>
          <p:cNvPr id="8" name="Group 7"/>
          <p:cNvGrpSpPr/>
          <p:nvPr/>
        </p:nvGrpSpPr>
        <p:grpSpPr>
          <a:xfrm>
            <a:off x="612802" y="1750245"/>
            <a:ext cx="10936925" cy="4929688"/>
            <a:chOff x="1211826" y="2433638"/>
            <a:chExt cx="9720724" cy="4381500"/>
          </a:xfrm>
        </p:grpSpPr>
        <p:pic>
          <p:nvPicPr>
            <p:cNvPr id="69635" name="Picture 9" descr="Graphical user interface&#10;&#10;Description automatically generated"/>
            <p:cNvPicPr>
              <a:picLocks noChangeAspect="1"/>
            </p:cNvPicPr>
            <p:nvPr/>
          </p:nvPicPr>
          <p:blipFill>
            <a:blip r:embed="rId3"/>
            <a:srcRect l="18750" t="18750" r="25000" b="6248"/>
            <a:stretch>
              <a:fillRect/>
            </a:stretch>
          </p:blipFill>
          <p:spPr bwMode="auto">
            <a:xfrm>
              <a:off x="4414838" y="2438400"/>
              <a:ext cx="3314700" cy="4267200"/>
            </a:xfrm>
            <a:prstGeom prst="rect">
              <a:avLst/>
            </a:prstGeom>
            <a:noFill/>
            <a:ln w="9525">
              <a:noFill/>
              <a:miter lim="800000"/>
              <a:headEnd/>
              <a:tailEnd/>
            </a:ln>
          </p:spPr>
        </p:pic>
        <p:sp>
          <p:nvSpPr>
            <p:cNvPr id="69637" name="TextBox 3"/>
            <p:cNvSpPr txBox="1">
              <a:spLocks noChangeArrowheads="1"/>
            </p:cNvSpPr>
            <p:nvPr/>
          </p:nvSpPr>
          <p:spPr bwMode="auto">
            <a:xfrm flipH="1">
              <a:off x="5638800" y="4754563"/>
              <a:ext cx="1066800" cy="584775"/>
            </a:xfrm>
            <a:prstGeom prst="rect">
              <a:avLst/>
            </a:prstGeom>
            <a:noFill/>
            <a:ln w="9525">
              <a:noFill/>
              <a:miter lim="800000"/>
              <a:headEnd/>
              <a:tailEnd/>
            </a:ln>
          </p:spPr>
          <p:txBody>
            <a:bodyPr wrap="square">
              <a:spAutoFit/>
            </a:bodyPr>
            <a:lstStyle/>
            <a:p>
              <a:pPr eaLnBrk="0" hangingPunct="0"/>
              <a:r>
                <a:rPr lang="en-US" sz="3200" dirty="0">
                  <a:solidFill>
                    <a:srgbClr val="FFFFFF"/>
                  </a:solidFill>
                  <a:latin typeface="Calibri" pitchFamily="34" charset="0"/>
                </a:rPr>
                <a:t>fluid</a:t>
              </a:r>
            </a:p>
          </p:txBody>
        </p:sp>
        <p:sp>
          <p:nvSpPr>
            <p:cNvPr id="69638" name="TextBox 4"/>
            <p:cNvSpPr txBox="1">
              <a:spLocks noChangeArrowheads="1"/>
            </p:cNvSpPr>
            <p:nvPr/>
          </p:nvSpPr>
          <p:spPr bwMode="auto">
            <a:xfrm>
              <a:off x="6553200" y="4279900"/>
              <a:ext cx="1336675" cy="579438"/>
            </a:xfrm>
            <a:prstGeom prst="rect">
              <a:avLst/>
            </a:prstGeom>
            <a:noFill/>
            <a:ln w="9525">
              <a:noFill/>
              <a:miter lim="800000"/>
              <a:headEnd/>
              <a:tailEnd/>
            </a:ln>
          </p:spPr>
          <p:txBody>
            <a:bodyPr wrap="none">
              <a:spAutoFit/>
            </a:bodyPr>
            <a:lstStyle/>
            <a:p>
              <a:pPr eaLnBrk="0" hangingPunct="0"/>
              <a:r>
                <a:rPr lang="en-US" sz="3200" dirty="0">
                  <a:solidFill>
                    <a:srgbClr val="FFFFFF"/>
                  </a:solidFill>
                  <a:latin typeface="Calibri" pitchFamily="34" charset="0"/>
                </a:rPr>
                <a:t>nodule</a:t>
              </a:r>
            </a:p>
          </p:txBody>
        </p:sp>
        <p:cxnSp>
          <p:nvCxnSpPr>
            <p:cNvPr id="11" name="Straight Arrow Connector 10">
              <a:extLst>
                <a:ext uri="{FF2B5EF4-FFF2-40B4-BE49-F238E27FC236}"/>
              </a:extLst>
            </p:cNvPr>
            <p:cNvCxnSpPr/>
            <p:nvPr/>
          </p:nvCxnSpPr>
          <p:spPr>
            <a:xfrm flipH="1">
              <a:off x="6553200" y="4038600"/>
              <a:ext cx="152400" cy="228600"/>
            </a:xfrm>
            <a:prstGeom prst="straightConnector1">
              <a:avLst/>
            </a:prstGeom>
            <a:ln>
              <a:solidFill>
                <a:schemeClr val="accent4">
                  <a:lumMod val="20000"/>
                  <a:lumOff val="80000"/>
                </a:schemeClr>
              </a:solidFill>
              <a:tailEnd type="triangle"/>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550" y="2433638"/>
              <a:ext cx="3048000" cy="4381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826" y="2433638"/>
              <a:ext cx="3048000" cy="4381500"/>
            </a:xfrm>
            <a:prstGeom prst="rect">
              <a:avLst/>
            </a:prstGeom>
          </p:spPr>
        </p:pic>
      </p:gr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641600" y="431800"/>
            <a:ext cx="6908800" cy="771525"/>
          </a:xfrm>
          <a:prstGeom prst="rect">
            <a:avLst/>
          </a:prstGeom>
          <a:noFill/>
          <a:ln>
            <a:noFill/>
          </a:ln>
          <a:effectLst/>
          <a:extLst/>
        </p:spPr>
        <p:txBody>
          <a:bodyPr lIns="93662" tIns="46037" rIns="93662" bIns="46037" anchor="ctr"/>
          <a:lstStyle/>
          <a:p>
            <a:pPr algn="ctr" defTabSz="917575" eaLnBrk="0" hangingPunct="0">
              <a:lnSpc>
                <a:spcPct val="90000"/>
              </a:lnSpc>
              <a:defRPr/>
            </a:pPr>
            <a:r>
              <a:rPr 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CONCLUSION</a:t>
            </a:r>
          </a:p>
        </p:txBody>
      </p:sp>
      <p:sp>
        <p:nvSpPr>
          <p:cNvPr id="5" name="Rectangle 7"/>
          <p:cNvSpPr>
            <a:spLocks noChangeArrowheads="1"/>
          </p:cNvSpPr>
          <p:nvPr/>
        </p:nvSpPr>
        <p:spPr bwMode="auto">
          <a:xfrm>
            <a:off x="1016000" y="1112838"/>
            <a:ext cx="5943600" cy="4652962"/>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287338"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Limited performance of TRUS in prostate imaging</a:t>
            </a:r>
          </a:p>
          <a:p>
            <a:pPr defTabSz="917575" eaLnBrk="0" hangingPunct="0">
              <a:lnSpc>
                <a:spcPct val="120000"/>
              </a:lnSpc>
              <a:spcBef>
                <a:spcPts val="1200"/>
              </a:spcBef>
              <a:tabLst>
                <a:tab pos="287338"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Elastography:  useful modality evaluating tissue stiffness to avoid biopsy and 6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mo</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follow up</a:t>
            </a:r>
          </a:p>
          <a:p>
            <a:pPr defTabSz="917575" eaLnBrk="0" hangingPunct="0">
              <a:lnSpc>
                <a:spcPct val="120000"/>
              </a:lnSpc>
              <a:spcBef>
                <a:spcPts val="1200"/>
              </a:spcBef>
              <a:tabLst>
                <a:tab pos="287338"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US elastography: </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feasible+additional</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performance for: </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characterization of an abnormal area/nodule detected at MRI/ conventional US/ CDUS/ CE-US</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detection of a stiff area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TRUS guided biopsies</a:t>
            </a:r>
          </a:p>
          <a:p>
            <a:pPr defTabSz="917575" eaLnBrk="0" hangingPunct="0">
              <a:lnSpc>
                <a:spcPct val="120000"/>
              </a:lnSpc>
              <a:spcBef>
                <a:spcPts val="1200"/>
              </a:spcBef>
              <a:tabLst>
                <a:tab pos="287338" algn="l"/>
              </a:tabLst>
              <a:defRPr/>
            </a:pP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Future perspectives:</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volumetric (3D/4D) prostate elastography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with MPR reconstruction and volumetric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fusion to MP-MRI (only possible with SWE)</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=&gt; focal therapy  with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microvessel</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verification </a:t>
            </a:r>
            <a:endPar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7" name="Rectangle 6"/>
          <p:cNvSpPr/>
          <p:nvPr/>
        </p:nvSpPr>
        <p:spPr>
          <a:xfrm>
            <a:off x="7164926" y="5384334"/>
            <a:ext cx="4277774" cy="523220"/>
          </a:xfrm>
          <a:prstGeom prst="rect">
            <a:avLst/>
          </a:prstGeom>
        </p:spPr>
        <p:txBody>
          <a:bodyPr wrap="none">
            <a:spAutoFit/>
          </a:bodyPr>
          <a:lstStyle/>
          <a:p>
            <a:pPr eaLnBrk="0" hangingPunct="0">
              <a:defRPr/>
            </a:pPr>
            <a:endParaRPr lang="fr-FR" sz="14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eaLnBrk="0" hangingPunct="0">
              <a:defRPr/>
            </a:pPr>
            <a:r>
              <a:rPr lang="fr-FR" sz="1400"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Bioenergy</a:t>
            </a:r>
            <a:r>
              <a:rPr lang="fr-FR" sz="14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400"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treatment</a:t>
            </a:r>
            <a:r>
              <a:rPr lang="fr-FR" sz="14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with </a:t>
            </a:r>
            <a:r>
              <a:rPr lang="fr-FR" sz="1400"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Aurawell</a:t>
            </a:r>
            <a:r>
              <a:rPr lang="fr-FR" sz="14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400" dirty="0" smtClean="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(image by Siemens)</a:t>
            </a:r>
            <a:endParaRPr lang="fr-FR" sz="1400" dirty="0">
              <a:latin typeface="Calibri" panose="020F0502020204030204" pitchFamily="34" charset="0"/>
              <a:cs typeface="Calibri" panose="020F0502020204030204" pitchFamily="34" charset="0"/>
            </a:endParaRPr>
          </a:p>
        </p:txBody>
      </p:sp>
      <p:pic>
        <p:nvPicPr>
          <p:cNvPr id="71684" name="Picture 1"/>
          <p:cNvPicPr>
            <a:picLocks noChangeAspect="1"/>
          </p:cNvPicPr>
          <p:nvPr/>
        </p:nvPicPr>
        <p:blipFill>
          <a:blip r:embed="rId2"/>
          <a:srcRect/>
          <a:stretch>
            <a:fillRect/>
          </a:stretch>
        </p:blipFill>
        <p:spPr bwMode="auto">
          <a:xfrm>
            <a:off x="6959600" y="2020888"/>
            <a:ext cx="4483100" cy="3505200"/>
          </a:xfrm>
          <a:prstGeom prst="rect">
            <a:avLst/>
          </a:prstGeom>
          <a:noFill/>
          <a:ln w="9525">
            <a:noFill/>
            <a:miter lim="800000"/>
            <a:headEnd/>
            <a:tailEnd/>
          </a:ln>
        </p:spPr>
      </p:pic>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15799" y="300406"/>
            <a:ext cx="3594100" cy="1385887"/>
          </a:xfrm>
          <a:prstGeom prst="rect">
            <a:avLst/>
          </a:prstGeom>
          <a:noFill/>
        </p:spPr>
        <p:txBody>
          <a:bodyPr>
            <a:spAutoFit/>
          </a:bodyPr>
          <a:lstStyle/>
          <a:p>
            <a:pPr eaLnBrk="0" hangingPunct="0">
              <a:defRPr/>
            </a:pP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Originally</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presented</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in:</a:t>
            </a:r>
          </a:p>
          <a:p>
            <a:pPr eaLnBrk="0" hangingPunct="0">
              <a:defRPr/>
            </a:pP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The American Institute of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Ultrasound</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in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Medicine</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a:r>
            <a:br>
              <a:rPr lang="fr-FR" sz="1400" b="1" dirty="0">
                <a:solidFill>
                  <a:schemeClr val="accent5">
                    <a:lumMod val="20000"/>
                    <a:lumOff val="80000"/>
                  </a:schemeClr>
                </a:solidFill>
                <a:latin typeface="Arial Narrow" panose="020B0606020202030204" pitchFamily="34" charset="0"/>
                <a:cs typeface="Calibri" panose="020F0502020204030204" pitchFamily="34" charset="0"/>
              </a:rPr>
            </a:b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2015 </a:t>
            </a:r>
            <a:r>
              <a:rPr lang="fr-FR" sz="1400" b="1" dirty="0" err="1">
                <a:solidFill>
                  <a:schemeClr val="accent5">
                    <a:lumMod val="20000"/>
                    <a:lumOff val="80000"/>
                  </a:schemeClr>
                </a:solidFill>
                <a:latin typeface="Arial Narrow" panose="020B0606020202030204" pitchFamily="34" charset="0"/>
                <a:cs typeface="Calibri" panose="020F0502020204030204" pitchFamily="34" charset="0"/>
              </a:rPr>
              <a:t>PreConvention</a:t>
            </a:r>
            <a:r>
              <a:rPr lang="fr-FR" sz="1400" b="1" dirty="0">
                <a:solidFill>
                  <a:schemeClr val="accent5">
                    <a:lumMod val="20000"/>
                    <a:lumOff val="80000"/>
                  </a:schemeClr>
                </a:solidFill>
                <a:latin typeface="Arial Narrow" panose="020B0606020202030204" pitchFamily="34" charset="0"/>
                <a:cs typeface="Calibri" panose="020F0502020204030204" pitchFamily="34" charset="0"/>
              </a:rPr>
              <a:t> March 21- 25 Orlando</a:t>
            </a:r>
          </a:p>
          <a:p>
            <a:pPr eaLnBrk="0" hangingPunct="0">
              <a:defRPr/>
            </a:pPr>
            <a:r>
              <a:rPr lang="en-US" sz="1400" b="1" dirty="0" err="1">
                <a:solidFill>
                  <a:schemeClr val="accent5">
                    <a:lumMod val="20000"/>
                    <a:lumOff val="80000"/>
                  </a:schemeClr>
                </a:solidFill>
                <a:latin typeface="Arial Narrow" panose="020B0606020202030204" pitchFamily="34" charset="0"/>
                <a:cs typeface="Calibri" panose="020F0502020204030204" pitchFamily="34" charset="0"/>
              </a:rPr>
              <a:t>Elastography</a:t>
            </a:r>
            <a:r>
              <a:rPr lang="en-US" sz="1400" b="1" dirty="0">
                <a:solidFill>
                  <a:schemeClr val="accent5">
                    <a:lumMod val="20000"/>
                    <a:lumOff val="80000"/>
                  </a:schemeClr>
                </a:solidFill>
                <a:latin typeface="Arial Narrow" panose="020B0606020202030204" pitchFamily="34" charset="0"/>
                <a:cs typeface="Calibri" panose="020F0502020204030204" pitchFamily="34" charset="0"/>
              </a:rPr>
              <a:t>: State of the Art 2015 </a:t>
            </a:r>
            <a:r>
              <a:rPr lang="en-US" sz="1400" b="1" dirty="0">
                <a:solidFill>
                  <a:srgbClr val="00CCFF"/>
                </a:solidFill>
                <a:latin typeface="Arial Narrow" panose="020B0606020202030204" pitchFamily="34" charset="0"/>
                <a:cs typeface="Calibri" panose="020F0502020204030204" pitchFamily="34" charset="0"/>
              </a:rPr>
              <a:t/>
            </a:r>
            <a:br>
              <a:rPr lang="en-US" sz="1400" b="1" dirty="0">
                <a:solidFill>
                  <a:srgbClr val="00CCFF"/>
                </a:solidFill>
                <a:latin typeface="Arial Narrow" panose="020B0606020202030204" pitchFamily="34" charset="0"/>
                <a:cs typeface="Calibri" panose="020F0502020204030204" pitchFamily="34" charset="0"/>
              </a:rPr>
            </a:br>
            <a:endParaRPr lang="fr-FR" sz="1400" b="1" dirty="0">
              <a:solidFill>
                <a:srgbClr val="00CCFF"/>
              </a:solidFill>
              <a:latin typeface="Arial Narrow" panose="020B0606020202030204" pitchFamily="34" charset="0"/>
              <a:cs typeface="Calibri" panose="020F0502020204030204" pitchFamily="34" charset="0"/>
            </a:endParaRPr>
          </a:p>
          <a:p>
            <a:pPr eaLnBrk="0" hangingPunct="0">
              <a:defRPr/>
            </a:pPr>
            <a:endParaRPr lang="en-US" sz="1400" dirty="0">
              <a:latin typeface="Arial Narrow" panose="020B0606020202030204" pitchFamily="34" charset="0"/>
              <a:cs typeface="+mn-cs"/>
            </a:endParaRPr>
          </a:p>
        </p:txBody>
      </p:sp>
      <p:pic>
        <p:nvPicPr>
          <p:cNvPr id="16387" name="Picture 2"/>
          <p:cNvPicPr>
            <a:picLocks noChangeAspect="1" noChangeArrowheads="1"/>
          </p:cNvPicPr>
          <p:nvPr/>
        </p:nvPicPr>
        <p:blipFill>
          <a:blip r:embed="rId3"/>
          <a:srcRect l="32155" t="9401" r="31120" b="53284"/>
          <a:stretch>
            <a:fillRect/>
          </a:stretch>
        </p:blipFill>
        <p:spPr bwMode="auto">
          <a:xfrm>
            <a:off x="307975" y="1353419"/>
            <a:ext cx="1939925" cy="1066800"/>
          </a:xfrm>
          <a:prstGeom prst="rect">
            <a:avLst/>
          </a:prstGeom>
          <a:noFill/>
          <a:ln w="9525">
            <a:noFill/>
            <a:miter lim="800000"/>
            <a:headEnd/>
            <a:tailEnd/>
          </a:ln>
        </p:spPr>
      </p:pic>
    </p:spTree>
    <p:extLst>
      <p:ext uri="{BB962C8B-B14F-4D97-AF65-F5344CB8AC3E}">
        <p14:creationId xmlns:p14="http://schemas.microsoft.com/office/powerpoint/2010/main" val="2843524111"/>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906588" y="1484313"/>
            <a:ext cx="8470900" cy="4289425"/>
          </a:xfrm>
          <a:prstGeom prst="rect">
            <a:avLst/>
          </a:prstGeom>
          <a:noFill/>
          <a:ln>
            <a:noFill/>
          </a:ln>
          <a:effectLst/>
          <a:extLst/>
        </p:spPr>
        <p:txBody>
          <a:bodyPr lIns="93662" tIns="46037" rIns="93662" bIns="46037"/>
          <a:lstStyle/>
          <a:p>
            <a:pPr defTabSz="917575" eaLnBrk="0" hangingPunct="0">
              <a:lnSpc>
                <a:spcPct val="130000"/>
              </a:lnSpc>
              <a:spcBef>
                <a:spcPct val="50000"/>
              </a:spcBef>
              <a:tabLst>
                <a:tab pos="355600" algn="l"/>
              </a:tabLst>
              <a:defRPr/>
            </a:pPr>
            <a:r>
              <a:rPr lang="en-US"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Limited performance of diagnostic tests including PSA, TRUS, MRI and biopsy</a:t>
            </a:r>
          </a:p>
          <a:p>
            <a:pPr defTabSz="917575" eaLnBrk="0" hangingPunct="0">
              <a:lnSpc>
                <a:spcPct val="130000"/>
              </a:lnSpc>
              <a:spcBef>
                <a:spcPct val="50000"/>
              </a:spcBef>
              <a:tabLst>
                <a:tab pos="3556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Large room for improvements in prostate imaging </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=&gt; Transrectal Prostate Elastography: Strain vs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ShearWave</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Elasto</a:t>
            </a:r>
            <a:endPar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30000"/>
              </a:lnSpc>
              <a:spcBef>
                <a:spcPct val="50000"/>
              </a:spcBef>
              <a:tabLst>
                <a:tab pos="355600" algn="l"/>
              </a:tabLst>
              <a:defRPr/>
            </a:pP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30% false positive MRI from prostatitis=T2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noncontrast</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scan protocols</a:t>
            </a:r>
          </a:p>
          <a:p>
            <a:pPr defTabSz="917575" eaLnBrk="0" hangingPunct="0">
              <a:lnSpc>
                <a:spcPct val="120000"/>
              </a:lnSpc>
              <a:spcBef>
                <a:spcPts val="1200"/>
              </a:spcBef>
              <a:tabLst>
                <a:tab pos="187325" algn="l"/>
                <a:tab pos="1168400" algn="l"/>
                <a:tab pos="22479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PSA: Non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specific</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elevation</a:t>
            </a: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(cancer,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Benign</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Prostatic</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Hyperplasia, 	   	   acute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prostatitis</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abscess</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infarc</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traumatisms</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cystoscop</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y</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t>
            </a:r>
            <a:r>
              <a:rPr lang="fr-FR"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Normal d</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osage &lt; 4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ng</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/ml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immuno-enzymati</a:t>
            </a:r>
            <a:r>
              <a:rPr lang="fr-FR" alt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c</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monoclonal)</a:t>
            </a:r>
            <a:b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To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increase</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specificity</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age</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-specific</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PSA, PSA </a:t>
            </a:r>
            <a:r>
              <a:rPr 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densit</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y</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PSA </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velocity</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b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(rate of </a:t>
            </a:r>
            <a:r>
              <a:rPr lang="fr-FR" altLang="fr-FR"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rise</a:t>
            </a:r>
            <a:r>
              <a:rPr lang="fr-FR" altLang="fr-FR"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free to total PSA ratio (% free PSA)</a:t>
            </a:r>
          </a:p>
          <a:p>
            <a:pPr defTabSz="917575" eaLnBrk="0" hangingPunct="0">
              <a:lnSpc>
                <a:spcPct val="120000"/>
              </a:lnSpc>
              <a:spcBef>
                <a:spcPts val="1200"/>
              </a:spcBef>
              <a:tabLst>
                <a:tab pos="187325" algn="l"/>
                <a:tab pos="1168400" algn="l"/>
                <a:tab pos="2247900" algn="l"/>
              </a:tabLst>
              <a:defRPr/>
            </a:pP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BUT 20% of cancer =&gt; PSA&lt; 4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ng</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/ml</a:t>
            </a:r>
            <a:endParaRPr lang="en-US" b="1"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6" name="Rectangle 59"/>
          <p:cNvSpPr>
            <a:spLocks noChangeArrowheads="1"/>
          </p:cNvSpPr>
          <p:nvPr/>
        </p:nvSpPr>
        <p:spPr bwMode="auto">
          <a:xfrm>
            <a:off x="1798638" y="728663"/>
            <a:ext cx="8578850" cy="755650"/>
          </a:xfrm>
          <a:prstGeom prst="rect">
            <a:avLst/>
          </a:prstGeom>
          <a:noFill/>
          <a:ln>
            <a:noFill/>
          </a:ln>
          <a:effectLst/>
          <a:extLst/>
        </p:spPr>
        <p:txBody>
          <a:bodyPr lIns="93662" tIns="46037" rIns="93662" bIns="46037" anchor="ctr"/>
          <a:lstStyle/>
          <a:p>
            <a:pPr algn="ctr" eaLnBrk="0" hangingPunct="0">
              <a:defRPr/>
            </a:pPr>
            <a:r>
              <a:rPr lang="fr-FR" altLang="fr-FR"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LIMITATION OF DIAGNOSTIC TESTS</a:t>
            </a:r>
            <a:endParaRPr lang="fr-FR" altLang="fr-FR" sz="36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59"/>
          <p:cNvSpPr>
            <a:spLocks noChangeArrowheads="1"/>
          </p:cNvSpPr>
          <p:nvPr/>
        </p:nvSpPr>
        <p:spPr bwMode="auto">
          <a:xfrm>
            <a:off x="1798638" y="738188"/>
            <a:ext cx="8578850" cy="838200"/>
          </a:xfrm>
          <a:prstGeom prst="rect">
            <a:avLst/>
          </a:prstGeom>
          <a:noFill/>
          <a:ln>
            <a:noFill/>
          </a:ln>
          <a:effectLst/>
          <a:extLst/>
        </p:spPr>
        <p:txBody>
          <a:bodyPr lIns="93662" tIns="46037" rIns="93662" bIns="46037" anchor="ctr"/>
          <a:lstStyle/>
          <a:p>
            <a:pPr algn="ctr" eaLnBrk="0" hangingPunct="0">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LIMITATION OF DIAGNOSTIC TESTS</a:t>
            </a:r>
            <a:b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8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Transrectal </a:t>
            </a:r>
            <a:r>
              <a:rPr lang="fr-FR" altLang="fr-FR" sz="2800"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Ultrasound</a:t>
            </a:r>
            <a:r>
              <a:rPr lang="fr-FR" altLang="fr-FR" sz="28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endParaRPr lang="fr-FR" altLang="fr-FR" sz="32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45" name="Rectangle 61"/>
          <p:cNvSpPr>
            <a:spLocks noChangeArrowheads="1"/>
          </p:cNvSpPr>
          <p:nvPr/>
        </p:nvSpPr>
        <p:spPr bwMode="auto">
          <a:xfrm>
            <a:off x="1108075" y="1762125"/>
            <a:ext cx="8577263" cy="4262438"/>
          </a:xfrm>
          <a:prstGeom prst="rect">
            <a:avLst/>
          </a:prstGeom>
          <a:noFill/>
          <a:ln>
            <a:noFill/>
          </a:ln>
          <a:effectLst/>
          <a:extLst/>
        </p:spPr>
        <p:txBody>
          <a:bodyPr lIns="93662" tIns="46037" rIns="93662" bIns="46037"/>
          <a:lstStyle/>
          <a:p>
            <a:pPr defTabSz="917575" eaLnBrk="0" hangingPunct="0">
              <a:lnSpc>
                <a:spcPct val="110000"/>
              </a:lnSpc>
              <a:spcBef>
                <a:spcPts val="600"/>
              </a:spcBef>
              <a:tabLst>
                <a:tab pos="187325" algn="l"/>
                <a:tab pos="1168400" algn="l"/>
                <a:tab pos="2247900" algn="l"/>
              </a:tabLst>
              <a:defRPr/>
            </a:pP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Limited TRUS </a:t>
            </a:r>
            <a:r>
              <a:rPr lang="fr-FR"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sensitivity</a:t>
            </a: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( 40-60%) for PC </a:t>
            </a:r>
            <a:r>
              <a:rPr lang="fr-FR"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detection</a:t>
            </a: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p>
          <a:p>
            <a:pPr defTabSz="917575" eaLnBrk="0" hangingPunct="0">
              <a:lnSpc>
                <a:spcPct val="110000"/>
              </a:lnSpc>
              <a:spcBef>
                <a:spcPts val="600"/>
              </a:spcBef>
              <a:tabLst>
                <a:tab pos="187325" algn="l"/>
                <a:tab pos="1168400" algn="l"/>
                <a:tab pos="2247900" algn="l"/>
              </a:tabLst>
              <a:defRPr/>
            </a:pP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B-mode Imaging: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hypoechoic</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nodule in 50-80% but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hyperechoic</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/heterogeneous in larger lesions</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and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isoechoic</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in 20-30%</a:t>
            </a:r>
          </a:p>
          <a:p>
            <a:pPr defTabSz="917575" eaLnBrk="0" hangingPunct="0">
              <a:lnSpc>
                <a:spcPct val="110000"/>
              </a:lnSpc>
              <a:spcBef>
                <a:spcPts val="600"/>
              </a:spcBef>
              <a:tabLst>
                <a:tab pos="187325" algn="l"/>
                <a:tab pos="1168400" algn="l"/>
                <a:tab pos="2247900" algn="l"/>
              </a:tabLst>
              <a:defRPr/>
            </a:pP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Color-Doppler US: </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typically </a:t>
            </a:r>
            <a:r>
              <a:rPr lang="en-US" sz="18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hypervascular</a:t>
            </a: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but not specific  - 3D Doppler Histogram for monitoring</a:t>
            </a:r>
          </a:p>
          <a:p>
            <a:pPr defTabSz="917575" eaLnBrk="0" hangingPunct="0">
              <a:lnSpc>
                <a:spcPct val="110000"/>
              </a:lnSpc>
              <a:spcBef>
                <a:spcPts val="600"/>
              </a:spcBef>
              <a:tabLst>
                <a:tab pos="187325" algn="l"/>
                <a:tab pos="1168400" algn="l"/>
                <a:tab pos="2247900" algn="l"/>
              </a:tabLst>
              <a:defRPr/>
            </a:pPr>
            <a: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7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7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A normal TRUS </a:t>
            </a:r>
            <a:r>
              <a:rPr lang="fr-FR" b="1" dirty="0" err="1">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examination</a:t>
            </a:r>
            <a: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b="1" dirty="0" err="1">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should</a:t>
            </a:r>
            <a: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 not </a:t>
            </a:r>
            <a:b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b="1" dirty="0" err="1">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delay</a:t>
            </a:r>
            <a: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 prostate biopsies if </a:t>
            </a:r>
            <a:r>
              <a:rPr lang="fr-FR" b="1" dirty="0" err="1">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abnormal</a:t>
            </a:r>
            <a: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 </a:t>
            </a:r>
            <a:b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digital rectal </a:t>
            </a:r>
            <a:r>
              <a:rPr lang="fr-FR" b="1" dirty="0" err="1">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examination</a:t>
            </a:r>
            <a:r>
              <a:rPr lang="fr-FR" b="1" dirty="0">
                <a:solidFill>
                  <a:srgbClr val="00CCFF"/>
                </a:solidFill>
                <a:effectLst>
                  <a:outerShdw blurRad="38100" dist="38100" dir="2700000" algn="tl">
                    <a:srgbClr val="000000"/>
                  </a:outerShdw>
                </a:effectLst>
                <a:latin typeface="Calibri" panose="020F0502020204030204" pitchFamily="34" charset="0"/>
                <a:cs typeface="Calibri" panose="020F0502020204030204" pitchFamily="34" charset="0"/>
              </a:rPr>
              <a:t>/ PSA values</a:t>
            </a:r>
            <a:endParaRPr lang="fr-FR"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21507" name="Picture 1"/>
          <p:cNvPicPr>
            <a:picLocks noChangeAspect="1"/>
          </p:cNvPicPr>
          <p:nvPr/>
        </p:nvPicPr>
        <p:blipFill>
          <a:blip r:embed="rId2"/>
          <a:srcRect/>
          <a:stretch>
            <a:fillRect/>
          </a:stretch>
        </p:blipFill>
        <p:spPr bwMode="auto">
          <a:xfrm>
            <a:off x="8054975" y="1762125"/>
            <a:ext cx="2989263" cy="2081213"/>
          </a:xfrm>
          <a:prstGeom prst="rect">
            <a:avLst/>
          </a:prstGeom>
          <a:noFill/>
          <a:ln w="9525">
            <a:noFill/>
            <a:miter lim="800000"/>
            <a:headEnd/>
            <a:tailEnd/>
          </a:ln>
        </p:spPr>
      </p:pic>
      <p:pic>
        <p:nvPicPr>
          <p:cNvPr id="21508" name="Picture 2"/>
          <p:cNvPicPr>
            <a:picLocks noChangeAspect="1"/>
          </p:cNvPicPr>
          <p:nvPr/>
        </p:nvPicPr>
        <p:blipFill>
          <a:blip r:embed="rId3"/>
          <a:srcRect/>
          <a:stretch>
            <a:fillRect/>
          </a:stretch>
        </p:blipFill>
        <p:spPr bwMode="auto">
          <a:xfrm>
            <a:off x="8054975" y="4027488"/>
            <a:ext cx="2976563" cy="2181225"/>
          </a:xfrm>
          <a:prstGeom prst="rect">
            <a:avLst/>
          </a:prstGeom>
          <a:noFill/>
          <a:ln w="9525">
            <a:noFill/>
            <a:miter lim="800000"/>
            <a:headEnd/>
            <a:tailEnd/>
          </a:ln>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15988" y="1665288"/>
            <a:ext cx="6399212" cy="2454275"/>
          </a:xfrm>
          <a:prstGeom prst="rect">
            <a:avLst/>
          </a:prstGeom>
          <a:noFill/>
          <a:ln>
            <a:noFill/>
          </a:ln>
          <a:effectLst/>
          <a:extLst/>
        </p:spPr>
        <p:txBody>
          <a:bodyPr lIns="93662" tIns="46037" rIns="93662" bIns="46037"/>
          <a:lstStyle/>
          <a:p>
            <a:pPr defTabSz="917575" eaLnBrk="0" hangingPunct="0">
              <a:lnSpc>
                <a:spcPct val="120000"/>
              </a:lnSpc>
              <a:spcBef>
                <a:spcPts val="1200"/>
              </a:spcBef>
              <a:tabLst>
                <a:tab pos="450850" algn="l"/>
                <a:tab pos="803275" algn="l"/>
                <a:tab pos="1163638" algn="l"/>
                <a:tab pos="4751388" algn="ctr"/>
                <a:tab pos="6635750" algn="ctr"/>
              </a:tabLst>
              <a:defRPr/>
            </a:pPr>
            <a:r>
              <a:rPr lang="fr-FR"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MRI: MP </a:t>
            </a:r>
            <a:r>
              <a:rPr lang="fr-FR" sz="22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imaging</a:t>
            </a:r>
            <a:r>
              <a:rPr lang="fr-FR"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(T2w,  diffusion, DCE-MRI,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spectroscopy</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fr-FR"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=&gt; a major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tool</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for cancer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detection</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and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staging</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significant</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PC</a:t>
            </a:r>
            <a:b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High </a:t>
            </a:r>
            <a:r>
              <a:rPr lang="fr-FR"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detection</a:t>
            </a: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rate (Se 58-96%) and NPV (63-98%)* </a:t>
            </a:r>
            <a:b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BUT </a:t>
            </a:r>
            <a:r>
              <a:rPr lang="fr-FR"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low</a:t>
            </a: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specificity</a:t>
            </a: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(23-87%) and </a:t>
            </a:r>
            <a:r>
              <a:rPr lang="fr-FR"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limited</a:t>
            </a: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accuracy</a:t>
            </a: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(44-87%)</a:t>
            </a:r>
            <a:b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Additional</a:t>
            </a:r>
            <a:r>
              <a:rPr lang="fr-FR"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limitations:  c</a:t>
            </a:r>
            <a:r>
              <a:rPr lang="en-US" sz="2000" b="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ost</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availability, tolerance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biopsy guidance with fusion</a:t>
            </a:r>
          </a:p>
        </p:txBody>
      </p:sp>
      <p:sp>
        <p:nvSpPr>
          <p:cNvPr id="3" name="Rectangle 59"/>
          <p:cNvSpPr>
            <a:spLocks noChangeArrowheads="1"/>
          </p:cNvSpPr>
          <p:nvPr/>
        </p:nvSpPr>
        <p:spPr bwMode="auto">
          <a:xfrm>
            <a:off x="1798638" y="531813"/>
            <a:ext cx="8578850" cy="1108075"/>
          </a:xfrm>
          <a:prstGeom prst="rect">
            <a:avLst/>
          </a:prstGeom>
          <a:noFill/>
          <a:ln>
            <a:noFill/>
          </a:ln>
          <a:effectLst/>
          <a:extLst/>
        </p:spPr>
        <p:txBody>
          <a:bodyPr lIns="93662" tIns="46037" rIns="93662" bIns="46037" anchor="ctr"/>
          <a:lstStyle/>
          <a:p>
            <a:pPr algn="ctr" eaLnBrk="0" hangingPunct="0">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LIMITATION OF DIAGNOSTIC TESTS</a:t>
            </a:r>
            <a:b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fr-FR" altLang="fr-FR" sz="28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Multi-</a:t>
            </a:r>
            <a:r>
              <a:rPr lang="fr-FR" altLang="fr-FR" sz="2800" b="1" i="1" dirty="0" err="1">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Parametric</a:t>
            </a:r>
            <a:r>
              <a:rPr lang="fr-FR" altLang="fr-FR" sz="28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MRI</a:t>
            </a:r>
            <a:endParaRPr lang="fr-FR" altLang="fr-FR" sz="32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22531" name="Rectangle 3"/>
          <p:cNvSpPr>
            <a:spLocks noChangeArrowheads="1"/>
          </p:cNvSpPr>
          <p:nvPr/>
        </p:nvSpPr>
        <p:spPr bwMode="auto">
          <a:xfrm>
            <a:off x="915988" y="5160963"/>
            <a:ext cx="5937250" cy="1292225"/>
          </a:xfrm>
          <a:prstGeom prst="rect">
            <a:avLst/>
          </a:prstGeom>
          <a:noFill/>
          <a:ln w="9525">
            <a:noFill/>
            <a:miter lim="800000"/>
            <a:headEnd/>
            <a:tailEnd/>
          </a:ln>
        </p:spPr>
        <p:txBody>
          <a:bodyPr>
            <a:spAutoFit/>
          </a:bodyPr>
          <a:lstStyle/>
          <a:p>
            <a:pPr defTabSz="917575" eaLnBrk="0" hangingPunct="0">
              <a:lnSpc>
                <a:spcPct val="105000"/>
              </a:lnSpc>
              <a:spcBef>
                <a:spcPct val="20000"/>
              </a:spcBef>
              <a:tabLst>
                <a:tab pos="187325" algn="l"/>
                <a:tab pos="533400" algn="l"/>
                <a:tab pos="1079500" algn="l"/>
                <a:tab pos="4216400" algn="ctr"/>
                <a:tab pos="6464300" algn="ctr"/>
              </a:tabLst>
            </a:pPr>
            <a:r>
              <a:rPr lang="en-US" sz="1200">
                <a:solidFill>
                  <a:srgbClr val="FFFFFF"/>
                </a:solidFill>
                <a:latin typeface="Calibri" pitchFamily="34" charset="0"/>
                <a:cs typeface="Calibri" pitchFamily="34" charset="0"/>
              </a:rPr>
              <a:t>*Bard R, Fütterer JJ, IMAGE GUIDED PROSTATE CANCER TREATMENT  Springer 2019</a:t>
            </a:r>
          </a:p>
          <a:p>
            <a:pPr defTabSz="917575" eaLnBrk="0" hangingPunct="0">
              <a:lnSpc>
                <a:spcPct val="105000"/>
              </a:lnSpc>
              <a:spcBef>
                <a:spcPct val="20000"/>
              </a:spcBef>
              <a:tabLst>
                <a:tab pos="187325" algn="l"/>
                <a:tab pos="533400" algn="l"/>
                <a:tab pos="1079500" algn="l"/>
                <a:tab pos="4216400" algn="ctr"/>
                <a:tab pos="6464300" algn="ctr"/>
              </a:tabLst>
            </a:pPr>
            <a:r>
              <a:rPr lang="en-US" sz="1200">
                <a:solidFill>
                  <a:srgbClr val="FFFFFF"/>
                </a:solidFill>
                <a:latin typeface="Calibri" pitchFamily="34" charset="0"/>
                <a:cs typeface="Calibri" pitchFamily="34" charset="0"/>
              </a:rPr>
              <a:t>Be Detected with Multiparametric Magnetic Resonance </a:t>
            </a:r>
            <a:br>
              <a:rPr lang="en-US" sz="1200">
                <a:solidFill>
                  <a:srgbClr val="FFFFFF"/>
                </a:solidFill>
                <a:latin typeface="Calibri" pitchFamily="34" charset="0"/>
                <a:cs typeface="Calibri" pitchFamily="34" charset="0"/>
              </a:rPr>
            </a:br>
            <a:r>
              <a:rPr lang="en-US" sz="1200">
                <a:solidFill>
                  <a:srgbClr val="FFFFFF"/>
                </a:solidFill>
                <a:latin typeface="Calibri" pitchFamily="34" charset="0"/>
                <a:cs typeface="Calibri" pitchFamily="34" charset="0"/>
              </a:rPr>
              <a:t>Imaging? A Systematic Review of the Literature. </a:t>
            </a:r>
            <a:br>
              <a:rPr lang="en-US" sz="1200">
                <a:solidFill>
                  <a:srgbClr val="FFFFFF"/>
                </a:solidFill>
                <a:latin typeface="Calibri" pitchFamily="34" charset="0"/>
                <a:cs typeface="Calibri" pitchFamily="34" charset="0"/>
              </a:rPr>
            </a:br>
            <a:r>
              <a:rPr lang="en-US" sz="1200">
                <a:solidFill>
                  <a:srgbClr val="FFFFFF"/>
                </a:solidFill>
                <a:latin typeface="Calibri" pitchFamily="34" charset="0"/>
                <a:cs typeface="Calibri" pitchFamily="34" charset="0"/>
              </a:rPr>
              <a:t>Eur Urol (2015), </a:t>
            </a:r>
            <a:r>
              <a:rPr lang="en-US" sz="1200">
                <a:solidFill>
                  <a:srgbClr val="FFFFFF"/>
                </a:solidFill>
                <a:latin typeface="Calibri" pitchFamily="34" charset="0"/>
                <a:cs typeface="Calibri" pitchFamily="34" charset="0"/>
                <a:hlinkClick r:id="rId2"/>
              </a:rPr>
              <a:t>http://dx.doi.org/10.1016</a:t>
            </a:r>
            <a:r>
              <a:rPr lang="en-US" sz="1200">
                <a:solidFill>
                  <a:srgbClr val="FFFFFF"/>
                </a:solidFill>
                <a:latin typeface="Calibri" pitchFamily="34" charset="0"/>
                <a:cs typeface="Calibri" pitchFamily="34" charset="0"/>
              </a:rPr>
              <a:t/>
            </a:r>
            <a:br>
              <a:rPr lang="en-US" sz="1200">
                <a:solidFill>
                  <a:srgbClr val="FFFFFF"/>
                </a:solidFill>
                <a:latin typeface="Calibri" pitchFamily="34" charset="0"/>
                <a:cs typeface="Calibri" pitchFamily="34" charset="0"/>
              </a:rPr>
            </a:br>
            <a:r>
              <a:rPr lang="en-US" sz="1200">
                <a:solidFill>
                  <a:srgbClr val="FFFFFF"/>
                </a:solidFill>
                <a:latin typeface="Calibri" pitchFamily="34" charset="0"/>
                <a:cs typeface="Calibri" pitchFamily="34" charset="0"/>
              </a:rPr>
              <a:t>** Le JD, et al. Multifocality and Prostate Cancer Detection by Multiparametric Magnetic Resonance Imaging: Correlation with Whole-mount Histopathology.Eur Urol. 2014 Sep 22</a:t>
            </a:r>
          </a:p>
        </p:txBody>
      </p:sp>
      <p:pic>
        <p:nvPicPr>
          <p:cNvPr id="22532" name="Picture 2"/>
          <p:cNvPicPr>
            <a:picLocks noChangeAspect="1" noChangeArrowheads="1"/>
          </p:cNvPicPr>
          <p:nvPr/>
        </p:nvPicPr>
        <p:blipFill>
          <a:blip r:embed="rId3"/>
          <a:srcRect l="31540" t="22437" r="18320" b="12383"/>
          <a:stretch>
            <a:fillRect/>
          </a:stretch>
        </p:blipFill>
        <p:spPr bwMode="auto">
          <a:xfrm>
            <a:off x="6991350" y="1795463"/>
            <a:ext cx="4627563" cy="3257550"/>
          </a:xfrm>
          <a:prstGeom prst="rect">
            <a:avLst/>
          </a:prstGeom>
          <a:noFill/>
          <a:ln w="9525">
            <a:noFill/>
            <a:miter lim="800000"/>
            <a:headEnd/>
            <a:tailEnd/>
          </a:ln>
        </p:spPr>
      </p:pic>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798638" y="1701800"/>
            <a:ext cx="8334375" cy="4492625"/>
          </a:xfrm>
          <a:prstGeom prst="rect">
            <a:avLst/>
          </a:prstGeom>
          <a:noFill/>
          <a:ln>
            <a:noFill/>
          </a:ln>
          <a:effectLst/>
          <a:extLst/>
        </p:spPr>
        <p:txBody>
          <a:bodyPr lIns="93662" tIns="46037" rIns="93662" bIns="46037"/>
          <a:lstStyle/>
          <a:p>
            <a:pPr defTabSz="917575" eaLnBrk="0" hangingPunct="0">
              <a:lnSpc>
                <a:spcPct val="105000"/>
              </a:lnSpc>
              <a:spcBef>
                <a:spcPts val="800"/>
              </a:spcBef>
              <a:tabLst>
                <a:tab pos="450850" algn="l"/>
                <a:tab pos="803275" algn="l"/>
                <a:tab pos="1163638" algn="l"/>
                <a:tab pos="4751388" algn="ctr"/>
                <a:tab pos="6635750" algn="ctr"/>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Prostate biopsies: </a:t>
            </a:r>
            <a:b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 systematic posterior sextant biopsies in PZ with 		various sampling protocols (12 cores)</a:t>
            </a:r>
          </a:p>
          <a:p>
            <a:pPr defTabSz="917575" eaLnBrk="0" hangingPunct="0">
              <a:lnSpc>
                <a:spcPct val="105000"/>
              </a:lnSpc>
              <a:spcBef>
                <a:spcPts val="800"/>
              </a:spcBef>
              <a:tabLst>
                <a:tab pos="450850" algn="l"/>
                <a:tab pos="803275" algn="l"/>
                <a:tab pos="1163638" algn="l"/>
                <a:tab pos="4751388" algn="ctr"/>
                <a:tab pos="6635750" algn="ctr"/>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 additional targeted biopsies on US/MRI abnormalities</a:t>
            </a:r>
          </a:p>
          <a:p>
            <a:pPr defTabSz="917575" eaLnBrk="0" hangingPunct="0">
              <a:lnSpc>
                <a:spcPct val="105000"/>
              </a:lnSpc>
              <a:spcBef>
                <a:spcPts val="800"/>
              </a:spcBef>
              <a:tabLst>
                <a:tab pos="450850" algn="l"/>
                <a:tab pos="803275" algn="l"/>
                <a:tab pos="1163638" algn="l"/>
                <a:tab pos="4751388" algn="ctr"/>
                <a:tab pos="6635750" algn="ctr"/>
              </a:tabLst>
              <a:defRPr/>
            </a:pPr>
            <a: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 provide diagnosis of cancer and grade (Gleason score)</a:t>
            </a:r>
            <a:br>
              <a:rPr lang="en-US" sz="22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05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105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BUT false negative rate of 17-21%</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positive biopsy rate 30-60% depending on PSA values</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r>
            <a:br>
              <a:rPr lang="en-US" sz="1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 Additional limitations: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cost (procedure, pathology, complications, g</a:t>
            </a:r>
            <a:r>
              <a:rPr lang="en-US" sz="2000" b="1" baseline="3000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al</a:t>
            </a: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anesthesia),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tolerance and complications (bleeding, infection) </a:t>
            </a:r>
            <a:b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		in some cases: hospitalization, general anesthesia…</a:t>
            </a:r>
          </a:p>
        </p:txBody>
      </p:sp>
      <p:sp>
        <p:nvSpPr>
          <p:cNvPr id="23554" name="Rectangle 59"/>
          <p:cNvSpPr>
            <a:spLocks noChangeArrowheads="1"/>
          </p:cNvSpPr>
          <p:nvPr/>
        </p:nvSpPr>
        <p:spPr bwMode="auto">
          <a:xfrm>
            <a:off x="1798638" y="593725"/>
            <a:ext cx="8578850" cy="1108075"/>
          </a:xfrm>
          <a:prstGeom prst="rect">
            <a:avLst/>
          </a:prstGeom>
          <a:noFill/>
          <a:ln w="9525">
            <a:noFill/>
            <a:miter lim="800000"/>
            <a:headEnd/>
            <a:tailEnd/>
          </a:ln>
        </p:spPr>
        <p:txBody>
          <a:bodyPr lIns="93662" tIns="46037" rIns="93662" bIns="46037" anchor="ctr"/>
          <a:lstStyle/>
          <a:p>
            <a:pPr algn="ctr" eaLnBrk="0" hangingPunct="0"/>
            <a:r>
              <a:rPr lang="fr-FR" altLang="fr-FR" sz="3200" b="1">
                <a:solidFill>
                  <a:srgbClr val="FFFFFF"/>
                </a:solidFill>
                <a:latin typeface="Calibri" pitchFamily="34" charset="0"/>
                <a:cs typeface="Calibri" pitchFamily="34" charset="0"/>
              </a:rPr>
              <a:t>LIMITATION OF DIAGNOSTIC TESTS</a:t>
            </a:r>
            <a:br>
              <a:rPr lang="fr-FR" altLang="fr-FR" sz="3200" b="1">
                <a:solidFill>
                  <a:srgbClr val="FFFFFF"/>
                </a:solidFill>
                <a:latin typeface="Calibri" pitchFamily="34" charset="0"/>
                <a:cs typeface="Calibri" pitchFamily="34" charset="0"/>
              </a:rPr>
            </a:br>
            <a:r>
              <a:rPr lang="fr-FR" altLang="fr-FR" sz="2800" b="1">
                <a:solidFill>
                  <a:srgbClr val="FFFFFF"/>
                </a:solidFill>
                <a:latin typeface="Calibri" pitchFamily="34" charset="0"/>
                <a:cs typeface="Calibri" pitchFamily="34" charset="0"/>
              </a:rPr>
              <a:t>Prostate biopsies</a:t>
            </a:r>
            <a:endParaRPr lang="fr-FR" altLang="fr-FR" sz="3200" b="1">
              <a:solidFill>
                <a:srgbClr val="FFFFFF"/>
              </a:solidFill>
              <a:latin typeface="Calibri" pitchFamily="34" charset="0"/>
              <a:cs typeface="Calibri" pitchFamily="34" charset="0"/>
            </a:endParaRPr>
          </a:p>
        </p:txBody>
      </p:sp>
      <p:sp>
        <p:nvSpPr>
          <p:cNvPr id="4" name="Rectangle 6"/>
          <p:cNvSpPr>
            <a:spLocks noChangeArrowheads="1"/>
          </p:cNvSpPr>
          <p:nvPr/>
        </p:nvSpPr>
        <p:spPr bwMode="auto">
          <a:xfrm>
            <a:off x="6078538" y="6297613"/>
            <a:ext cx="4298950" cy="304800"/>
          </a:xfrm>
          <a:prstGeom prst="rect">
            <a:avLst/>
          </a:prstGeom>
          <a:noFill/>
          <a:ln>
            <a:noFill/>
          </a:ln>
          <a:effectLst/>
          <a:extLst/>
        </p:spPr>
        <p:txBody>
          <a:bodyPr wrap="none">
            <a:spAutoFit/>
          </a:bodyPr>
          <a:lstStyle/>
          <a:p>
            <a:pPr eaLnBrk="0" hangingPunct="0">
              <a:defRPr/>
            </a:pPr>
            <a:r>
              <a:rPr lang="fr-FR" altLang="fr-FR" sz="1400" b="1" dirty="0" err="1">
                <a:solidFill>
                  <a:srgbClr val="FFFFFF"/>
                </a:solidFill>
                <a:effectLst>
                  <a:outerShdw blurRad="38100" dist="38100" dir="2700000" algn="tl">
                    <a:srgbClr val="000000"/>
                  </a:outerShdw>
                </a:effectLst>
                <a:latin typeface="Comic Sans MS" pitchFamily="66" charset="0"/>
                <a:cs typeface="+mn-cs"/>
              </a:rPr>
              <a:t>Matlaga</a:t>
            </a:r>
            <a:r>
              <a:rPr lang="fr-FR" altLang="fr-FR" sz="1400" b="1" dirty="0">
                <a:solidFill>
                  <a:srgbClr val="FFFFFF"/>
                </a:solidFill>
                <a:effectLst>
                  <a:outerShdw blurRad="38100" dist="38100" dir="2700000" algn="tl">
                    <a:srgbClr val="000000"/>
                  </a:outerShdw>
                </a:effectLst>
                <a:latin typeface="Comic Sans MS" pitchFamily="66" charset="0"/>
                <a:cs typeface="+mn-cs"/>
              </a:rPr>
              <a:t> BR J </a:t>
            </a:r>
            <a:r>
              <a:rPr lang="fr-FR" altLang="fr-FR" sz="1400" b="1" dirty="0" err="1">
                <a:solidFill>
                  <a:srgbClr val="FFFFFF"/>
                </a:solidFill>
                <a:effectLst>
                  <a:outerShdw blurRad="38100" dist="38100" dir="2700000" algn="tl">
                    <a:srgbClr val="000000"/>
                  </a:outerShdw>
                </a:effectLst>
                <a:latin typeface="Comic Sans MS" pitchFamily="66" charset="0"/>
                <a:cs typeface="+mn-cs"/>
              </a:rPr>
              <a:t>Urol</a:t>
            </a:r>
            <a:r>
              <a:rPr lang="fr-FR" altLang="fr-FR" sz="1400" b="1" dirty="0">
                <a:solidFill>
                  <a:srgbClr val="FFFFFF"/>
                </a:solidFill>
                <a:effectLst>
                  <a:outerShdw blurRad="38100" dist="38100" dir="2700000" algn="tl">
                    <a:srgbClr val="000000"/>
                  </a:outerShdw>
                </a:effectLst>
                <a:latin typeface="Comic Sans MS" pitchFamily="66" charset="0"/>
                <a:cs typeface="+mn-cs"/>
              </a:rPr>
              <a:t> 2003; </a:t>
            </a:r>
            <a:r>
              <a:rPr lang="fr-FR" altLang="fr-FR" sz="1400" b="1" dirty="0" err="1">
                <a:solidFill>
                  <a:srgbClr val="FFFFFF"/>
                </a:solidFill>
                <a:effectLst>
                  <a:outerShdw blurRad="38100" dist="38100" dir="2700000" algn="tl">
                    <a:srgbClr val="000000"/>
                  </a:outerShdw>
                </a:effectLst>
                <a:latin typeface="Comic Sans MS" pitchFamily="66" charset="0"/>
                <a:cs typeface="+mn-cs"/>
              </a:rPr>
              <a:t>Djavan</a:t>
            </a:r>
            <a:r>
              <a:rPr lang="fr-FR" altLang="fr-FR" sz="1400" b="1" dirty="0">
                <a:solidFill>
                  <a:srgbClr val="FFFFFF"/>
                </a:solidFill>
                <a:effectLst>
                  <a:outerShdw blurRad="38100" dist="38100" dir="2700000" algn="tl">
                    <a:srgbClr val="000000"/>
                  </a:outerShdw>
                </a:effectLst>
                <a:latin typeface="Comic Sans MS" pitchFamily="66" charset="0"/>
                <a:cs typeface="+mn-cs"/>
              </a:rPr>
              <a:t> BJ </a:t>
            </a:r>
            <a:r>
              <a:rPr lang="fr-FR" altLang="fr-FR" sz="1400" b="1" dirty="0" err="1">
                <a:solidFill>
                  <a:srgbClr val="FFFFFF"/>
                </a:solidFill>
                <a:effectLst>
                  <a:outerShdw blurRad="38100" dist="38100" dir="2700000" algn="tl">
                    <a:srgbClr val="000000"/>
                  </a:outerShdw>
                </a:effectLst>
                <a:latin typeface="Comic Sans MS" pitchFamily="66" charset="0"/>
                <a:cs typeface="+mn-cs"/>
              </a:rPr>
              <a:t>Urol</a:t>
            </a:r>
            <a:r>
              <a:rPr lang="fr-FR" altLang="fr-FR" sz="1400" b="1" dirty="0">
                <a:solidFill>
                  <a:srgbClr val="FFFFFF"/>
                </a:solidFill>
                <a:effectLst>
                  <a:outerShdw blurRad="38100" dist="38100" dir="2700000" algn="tl">
                    <a:srgbClr val="000000"/>
                  </a:outerShdw>
                </a:effectLst>
                <a:latin typeface="Comic Sans MS" pitchFamily="66" charset="0"/>
                <a:cs typeface="+mn-cs"/>
              </a:rPr>
              <a:t> 2001</a:t>
            </a:r>
            <a:endParaRPr lang="en-US" sz="1400" b="1" dirty="0">
              <a:solidFill>
                <a:srgbClr val="FFFFFF"/>
              </a:solidFill>
              <a:effectLst>
                <a:outerShdw blurRad="38100" dist="38100" dir="2700000" algn="tl">
                  <a:srgbClr val="000000"/>
                </a:outerShdw>
              </a:effectLst>
              <a:latin typeface="Comic Sans MS" pitchFamily="66" charset="0"/>
              <a:cs typeface="+mn-cs"/>
            </a:endParaRP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839788" y="1760538"/>
            <a:ext cx="8188325" cy="3198812"/>
          </a:xfrm>
          <a:prstGeom prst="rect">
            <a:avLst/>
          </a:prstGeom>
          <a:noFill/>
          <a:ln>
            <a:noFill/>
          </a:ln>
          <a:effectLst/>
          <a:extLst/>
        </p:spPr>
        <p:txBody>
          <a:bodyPr lIns="93662" tIns="46037" rIns="93662" bIns="46037"/>
          <a:lstStyle/>
          <a:p>
            <a:pPr defTabSz="917575" eaLnBrk="0" hangingPunct="0">
              <a:lnSpc>
                <a:spcPct val="110000"/>
              </a:lnSpc>
              <a:spcBef>
                <a:spcPts val="1200"/>
              </a:spcBef>
              <a:tabLst>
                <a:tab pos="3556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Soft tissue =&gt; higher strain (deformation) linked by the </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Young’s modulus E = </a:t>
            </a:r>
            <a:r>
              <a:rPr lang="el-G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σ</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(stress) / </a:t>
            </a:r>
            <a:r>
              <a:rPr lang="el-G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ε</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resulting</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fr-FR" sz="2000" b="1" dirty="0" err="1">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strain</a:t>
            </a:r>
            <a:r>
              <a:rPr lang="fr-FR"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a:t>
            </a:r>
            <a:endPar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defTabSz="917575" eaLnBrk="0" hangingPunct="0">
              <a:lnSpc>
                <a:spcPct val="110000"/>
              </a:lnSpc>
              <a:spcBef>
                <a:spcPts val="1200"/>
              </a:spcBef>
              <a:tabLst>
                <a:tab pos="3556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Speckle comparison =&gt; color map of local tissue deformation   </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in a sub region (compression by the transducer) =&gt; elastogram</a:t>
            </a:r>
          </a:p>
          <a:p>
            <a:pPr defTabSz="917575" eaLnBrk="0" hangingPunct="0">
              <a:lnSpc>
                <a:spcPct val="110000"/>
              </a:lnSpc>
              <a:spcBef>
                <a:spcPts val="1200"/>
              </a:spcBef>
              <a:tabLst>
                <a:tab pos="355600" algn="l"/>
              </a:tabLst>
              <a:defRPr/>
            </a:pP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Stress supposed to be uniform </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in space and intensity</a:t>
            </a:r>
            <a:br>
              <a:rPr lang="en-US" sz="20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br>
            <a:r>
              <a:rPr lang="en-US" sz="1800" b="1" dirty="0">
                <a:solidFill>
                  <a:srgbClr val="FEFF02"/>
                </a:solidFill>
                <a:effectLst>
                  <a:outerShdw blurRad="38100" dist="38100" dir="2700000" algn="tl">
                    <a:srgbClr val="000000"/>
                  </a:outerShdw>
                </a:effectLst>
                <a:latin typeface="Calibri" panose="020F0502020204030204" pitchFamily="34" charset="0"/>
                <a:cs typeface="Calibri" panose="020F0502020204030204" pitchFamily="34" charset="0"/>
              </a:rPr>
              <a:t>	=&gt; improved by a water filled balloon?</a:t>
            </a:r>
          </a:p>
        </p:txBody>
      </p:sp>
      <p:sp>
        <p:nvSpPr>
          <p:cNvPr id="3" name="Rectangle 59"/>
          <p:cNvSpPr>
            <a:spLocks noChangeArrowheads="1"/>
          </p:cNvSpPr>
          <p:nvPr/>
        </p:nvSpPr>
        <p:spPr bwMode="auto">
          <a:xfrm>
            <a:off x="1798638" y="650875"/>
            <a:ext cx="8578850" cy="1109663"/>
          </a:xfrm>
          <a:prstGeom prst="rect">
            <a:avLst/>
          </a:prstGeom>
          <a:noFill/>
          <a:ln>
            <a:noFill/>
          </a:ln>
          <a:effectLst/>
          <a:extLst/>
        </p:spPr>
        <p:txBody>
          <a:bodyPr lIns="93662" tIns="46037" rIns="93662" bIns="46037" anchor="ctr"/>
          <a:lstStyle/>
          <a:p>
            <a:pPr algn="ctr" eaLnBrk="0" hangingPunct="0">
              <a:defRPr/>
            </a:pPr>
            <a:r>
              <a:rPr lang="fr-FR" altLang="fr-FR" sz="32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QUASI-STATIC/STRAIN ELASTOGRAPHY</a:t>
            </a:r>
            <a:endParaRPr lang="fr-FR" altLang="fr-FR" sz="3200" b="1" i="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24579" name="Picture 2"/>
          <p:cNvPicPr>
            <a:picLocks noChangeAspect="1" noChangeArrowheads="1"/>
          </p:cNvPicPr>
          <p:nvPr/>
        </p:nvPicPr>
        <p:blipFill>
          <a:blip r:embed="rId2"/>
          <a:srcRect l="51176" t="29837" r="9911" b="16409"/>
          <a:stretch>
            <a:fillRect/>
          </a:stretch>
        </p:blipFill>
        <p:spPr bwMode="auto">
          <a:xfrm>
            <a:off x="7899400" y="1844675"/>
            <a:ext cx="3554413" cy="2613025"/>
          </a:xfrm>
          <a:prstGeom prst="rect">
            <a:avLst/>
          </a:prstGeom>
          <a:noFill/>
          <a:ln w="9525">
            <a:solidFill>
              <a:schemeClr val="tx1"/>
            </a:solidFill>
            <a:miter lim="800000"/>
            <a:headEnd/>
            <a:tailEnd/>
          </a:ln>
        </p:spPr>
      </p:pic>
      <p:sp>
        <p:nvSpPr>
          <p:cNvPr id="6" name="Rectangle 5"/>
          <p:cNvSpPr/>
          <p:nvPr/>
        </p:nvSpPr>
        <p:spPr>
          <a:xfrm>
            <a:off x="7791450" y="4541838"/>
            <a:ext cx="2220913" cy="306387"/>
          </a:xfrm>
          <a:prstGeom prst="rect">
            <a:avLst/>
          </a:prstGeom>
        </p:spPr>
        <p:txBody>
          <a:bodyPr wrap="none">
            <a:spAutoFit/>
          </a:bodyPr>
          <a:lstStyle/>
          <a:p>
            <a:pPr eaLnBrk="0" hangingPunct="0">
              <a:defRPr/>
            </a:pPr>
            <a:r>
              <a:rPr lang="en-US" sz="1400" b="1" i="1" dirty="0" err="1">
                <a:solidFill>
                  <a:srgbClr val="FFFFFF"/>
                </a:solidFill>
                <a:effectLst>
                  <a:outerShdw blurRad="38100" dist="38100" dir="2700000" algn="tl">
                    <a:srgbClr val="000000"/>
                  </a:outerShdw>
                </a:effectLst>
                <a:latin typeface="Comic Sans MS" pitchFamily="66" charset="0"/>
                <a:cs typeface="+mn-cs"/>
              </a:rPr>
              <a:t>Tsutsumi</a:t>
            </a:r>
            <a:r>
              <a:rPr lang="en-US" sz="1400" b="1" i="1" dirty="0">
                <a:solidFill>
                  <a:srgbClr val="FFFFFF"/>
                </a:solidFill>
                <a:effectLst>
                  <a:outerShdw blurRad="38100" dist="38100" dir="2700000" algn="tl">
                    <a:srgbClr val="000000"/>
                  </a:outerShdw>
                </a:effectLst>
                <a:latin typeface="Comic Sans MS" pitchFamily="66" charset="0"/>
                <a:cs typeface="+mn-cs"/>
              </a:rPr>
              <a:t> M. AJR 2010</a:t>
            </a:r>
            <a:endParaRPr lang="fr-FR" sz="1400" i="1" dirty="0">
              <a:latin typeface="Times" charset="0"/>
              <a:cs typeface="+mn-cs"/>
            </a:endParaRPr>
          </a:p>
        </p:txBody>
      </p:sp>
    </p:spTree>
  </p:cSld>
  <p:clrMapOvr>
    <a:masterClrMapping/>
  </p:clrMapOvr>
  <p:transition>
    <p:zoom/>
  </p:transition>
</p:sld>
</file>

<file path=ppt/theme/theme1.xml><?xml version="1.0" encoding="utf-8"?>
<a:theme xmlns:a="http://schemas.openxmlformats.org/drawingml/2006/main" name="Modèle par défaut">
  <a:themeElements>
    <a:clrScheme name="">
      <a:dk1>
        <a:srgbClr val="081D58"/>
      </a:dk1>
      <a:lt1>
        <a:srgbClr val="FAFD00"/>
      </a:lt1>
      <a:dk2>
        <a:srgbClr val="010F7F"/>
      </a:dk2>
      <a:lt2>
        <a:srgbClr val="FC0128"/>
      </a:lt2>
      <a:accent1>
        <a:srgbClr val="DC0081"/>
      </a:accent1>
      <a:accent2>
        <a:srgbClr val="3365FB"/>
      </a:accent2>
      <a:accent3>
        <a:srgbClr val="AAAAC0"/>
      </a:accent3>
      <a:accent4>
        <a:srgbClr val="D6D800"/>
      </a:accent4>
      <a:accent5>
        <a:srgbClr val="EBAAC1"/>
      </a:accent5>
      <a:accent6>
        <a:srgbClr val="2D5BE3"/>
      </a:accent6>
      <a:hlink>
        <a:srgbClr val="9234DB"/>
      </a:hlink>
      <a:folHlink>
        <a:srgbClr val="063DE8"/>
      </a:folHlink>
    </a:clrScheme>
    <a:fontScheme name="Modèle par défaut">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solidFill>
        <a:ln w="25400"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FFFF"/>
        </a:solidFill>
        <a:ln w="25400"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Times"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11549</TotalTime>
  <Words>1374</Words>
  <Application>Microsoft Office PowerPoint</Application>
  <PresentationFormat>Widescreen</PresentationFormat>
  <Paragraphs>244</Paragraphs>
  <Slides>47</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Comic Sans MS</vt:lpstr>
      <vt:lpstr>ヒラギノ角ゴ Pro W3</vt:lpstr>
      <vt:lpstr>Arial</vt:lpstr>
      <vt:lpstr>Symbol</vt:lpstr>
      <vt:lpstr>Wingdings 2</vt:lpstr>
      <vt:lpstr>Arial Narrow</vt:lpstr>
      <vt:lpstr>Calibri</vt:lpstr>
      <vt:lpstr>Times</vt:lpstr>
      <vt:lpstr>Arial Unicode MS</vt:lpstr>
      <vt:lpstr>Modèle par défaut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HIFU 2yr for LEFT GL3 New GL4 right base noted</vt:lpstr>
      <vt:lpstr>PowerPoint Presentation</vt:lpstr>
      <vt:lpstr>PowerPoint Presentation</vt:lpstr>
      <vt:lpstr>PowerPoint Presentation</vt:lpstr>
      <vt:lpstr>Vascular  Regression</vt:lpstr>
      <vt:lpstr>DCE MRI HIFU Recurrence</vt:lpstr>
      <vt:lpstr>PowerPoint Presentation</vt:lpstr>
      <vt:lpstr>Crater Sign-3D Elastography</vt:lpstr>
      <vt:lpstr>ENDOMETRIAL CANCER Nodal Metastasis 25 yrs post rx</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Jean-Michel Correas</dc:creator>
  <cp:lastModifiedBy>LG</cp:lastModifiedBy>
  <cp:revision>1586</cp:revision>
  <dcterms:created xsi:type="dcterms:W3CDTF">2011-11-02T13:56:23Z</dcterms:created>
  <dcterms:modified xsi:type="dcterms:W3CDTF">2024-04-02T19:49:37Z</dcterms:modified>
</cp:coreProperties>
</file>